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A194-772A-475A-95CD-07494CE4811C}" type="datetimeFigureOut">
              <a:rPr lang="sk-SK" smtClean="0"/>
              <a:t>20. 3. 2017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614B-266E-4104-B2F1-E4809DDCDA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08295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A194-772A-475A-95CD-07494CE4811C}" type="datetimeFigureOut">
              <a:rPr lang="sk-SK" smtClean="0"/>
              <a:t>20. 3. 2017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614B-266E-4104-B2F1-E4809DDCDA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34956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A194-772A-475A-95CD-07494CE4811C}" type="datetimeFigureOut">
              <a:rPr lang="sk-SK" smtClean="0"/>
              <a:t>20. 3. 2017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614B-266E-4104-B2F1-E4809DDCDA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149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A194-772A-475A-95CD-07494CE4811C}" type="datetimeFigureOut">
              <a:rPr lang="sk-SK" smtClean="0"/>
              <a:t>20. 3. 2017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614B-266E-4104-B2F1-E4809DDCDA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9858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A194-772A-475A-95CD-07494CE4811C}" type="datetimeFigureOut">
              <a:rPr lang="sk-SK" smtClean="0"/>
              <a:t>20. 3. 2017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614B-266E-4104-B2F1-E4809DDCDA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9093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A194-772A-475A-95CD-07494CE4811C}" type="datetimeFigureOut">
              <a:rPr lang="sk-SK" smtClean="0"/>
              <a:t>20. 3. 2017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614B-266E-4104-B2F1-E4809DDCDA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31513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A194-772A-475A-95CD-07494CE4811C}" type="datetimeFigureOut">
              <a:rPr lang="sk-SK" smtClean="0"/>
              <a:t>20. 3. 2017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614B-266E-4104-B2F1-E4809DDCDA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8971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A194-772A-475A-95CD-07494CE4811C}" type="datetimeFigureOut">
              <a:rPr lang="sk-SK" smtClean="0"/>
              <a:t>20. 3. 2017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614B-266E-4104-B2F1-E4809DDCDA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7652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A194-772A-475A-95CD-07494CE4811C}" type="datetimeFigureOut">
              <a:rPr lang="sk-SK" smtClean="0"/>
              <a:t>20. 3. 2017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614B-266E-4104-B2F1-E4809DDCDA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17669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A194-772A-475A-95CD-07494CE4811C}" type="datetimeFigureOut">
              <a:rPr lang="sk-SK" smtClean="0"/>
              <a:t>20. 3. 2017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614B-266E-4104-B2F1-E4809DDCDA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7492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A194-772A-475A-95CD-07494CE4811C}" type="datetimeFigureOut">
              <a:rPr lang="sk-SK" smtClean="0"/>
              <a:t>20. 3. 2017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C5614B-266E-4104-B2F1-E4809DDCDA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5738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6A194-772A-475A-95CD-07494CE4811C}" type="datetimeFigureOut">
              <a:rPr lang="sk-SK" smtClean="0"/>
              <a:t>20. 3. 2017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5614B-266E-4104-B2F1-E4809DDCDA00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9976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mailto:alzbeta.dufferov&#225;@gmail.com" TargetMode="External"/><Relationship Id="rId2" Type="http://schemas.openxmlformats.org/officeDocument/2006/relationships/hyperlink" Target="http://www.truni.sk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Dobrý duch zbavuje človeka strachu a vlieva mu do duše lásku</a:t>
            </a:r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b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Terézia Veľká vo svojej autobiografii Kniha života, 26. kapitola</a:t>
            </a:r>
            <a:b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sk-SK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b="1" dirty="0"/>
              <a:t>S. Dominika Alžbeta Dufferová OSU</a:t>
            </a:r>
          </a:p>
          <a:p>
            <a:r>
              <a:rPr lang="sk-SK" b="1" dirty="0"/>
              <a:t>Dom </a:t>
            </a:r>
            <a:r>
              <a:rPr lang="la-Latn" b="1" dirty="0"/>
              <a:t>Quo Vadis</a:t>
            </a:r>
            <a:r>
              <a:rPr lang="sk-SK" b="1" dirty="0"/>
              <a:t> v Bratislave</a:t>
            </a:r>
          </a:p>
          <a:p>
            <a:r>
              <a:rPr lang="sk-SK" b="1" dirty="0"/>
              <a:t>22.03.2017 o 21.15 hod.</a:t>
            </a:r>
          </a:p>
          <a:p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03121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Dvadsiata kapitola Knihy života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„Spočiatku, keď som </a:t>
            </a:r>
            <a:r>
              <a:rPr lang="sk-SK" sz="4300" dirty="0"/>
              <a:t>mávala strach </a:t>
            </a:r>
            <a:r>
              <a:rPr lang="sk-SK" dirty="0"/>
              <a:t>(ako sa mi to stáva pri takmer každom dare, ktorý mi udeľuje Pán, že Jeho Majestát ma predchádza, aby ma ubezpečil), </a:t>
            </a:r>
            <a:r>
              <a:rPr lang="sk-SK" b="1" u="sng" dirty="0"/>
              <a:t>mi povedal</a:t>
            </a:r>
            <a:r>
              <a:rPr lang="sk-SK" dirty="0"/>
              <a:t>, aby som sa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nebála a aby som si tento dar vážila viac </a:t>
            </a:r>
            <a:r>
              <a:rPr lang="sk-SK" dirty="0"/>
              <a:t>ako všetky tie, ktoré mi už udelil, že </a:t>
            </a:r>
            <a:r>
              <a:rPr lang="sk-SK" u="sng" dirty="0"/>
              <a:t>táto bolesť očisťuje moju dušu, ktorá sa opracúva a čistí </a:t>
            </a:r>
            <a:r>
              <a:rPr lang="sk-SK" dirty="0"/>
              <a:t>ako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zlato v taviacej peci</a:t>
            </a:r>
            <a:r>
              <a:rPr lang="sk-SK" dirty="0"/>
              <a:t>, aby mohol doň lepšie vložiť emaily svojich darov a aby sa tam očistilo to, čo by sa malo čistiť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 očistci </a:t>
            </a:r>
            <a:r>
              <a:rPr lang="sk-SK" dirty="0"/>
              <a:t>(Kniha života 20,16)</a:t>
            </a:r>
          </a:p>
        </p:txBody>
      </p:sp>
    </p:spTree>
    <p:extLst>
      <p:ext uri="{BB962C8B-B14F-4D97-AF65-F5344CB8AC3E}">
        <p14:creationId xmlns:p14="http://schemas.microsoft.com/office/powerpoint/2010/main" val="390721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b="1" dirty="0" smtClean="0"/>
              <a:t>Dvadsiata kapitola Knihy života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 </a:t>
            </a:r>
            <a:r>
              <a:rPr lang="sk-SK" dirty="0" smtClean="0"/>
              <a:t>v nej </a:t>
            </a:r>
            <a:r>
              <a:rPr lang="sk-SK" dirty="0"/>
              <a:t>odvolanie na biblický výraz </a:t>
            </a:r>
            <a:endParaRPr lang="sk-SK" dirty="0" smtClean="0"/>
          </a:p>
          <a:p>
            <a:r>
              <a:rPr lang="sk-SK" dirty="0" smtClean="0"/>
              <a:t>v</a:t>
            </a:r>
            <a:r>
              <a:rPr lang="sk-SK" dirty="0"/>
              <a:t> </a:t>
            </a:r>
            <a:r>
              <a:rPr lang="sk-SK" b="1" u="sng" dirty="0"/>
              <a:t>Knihe Prísloví</a:t>
            </a:r>
            <a:r>
              <a:rPr lang="sk-SK" dirty="0"/>
              <a:t>: „Na striebro je téglik, na zlato taviaca pec, kým chvála skúša charakter človeka (Prís 27,21)“ a </a:t>
            </a:r>
            <a:endParaRPr lang="sk-SK" dirty="0" smtClean="0"/>
          </a:p>
          <a:p>
            <a:r>
              <a:rPr lang="sk-SK" dirty="0" smtClean="0"/>
              <a:t>v</a:t>
            </a:r>
            <a:r>
              <a:rPr lang="sk-SK" dirty="0"/>
              <a:t> </a:t>
            </a:r>
            <a:r>
              <a:rPr lang="sk-SK" b="1" u="sng" dirty="0"/>
              <a:t>Knihe Múdrosti</a:t>
            </a:r>
            <a:r>
              <a:rPr lang="sk-SK" dirty="0"/>
              <a:t>: „Preskúšal ich ako zlato v ohni a zapáčili sa mu ako celopalná obeta (Múd 3,6)“.</a:t>
            </a:r>
          </a:p>
        </p:txBody>
      </p:sp>
    </p:spTree>
    <p:extLst>
      <p:ext uri="{BB962C8B-B14F-4D97-AF65-F5344CB8AC3E}">
        <p14:creationId xmlns:p14="http://schemas.microsoft.com/office/powerpoint/2010/main" val="273012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Dvadsiata piata kapitola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opisuje svätica účinok </a:t>
            </a:r>
            <a:r>
              <a:rPr lang="sk-SK" b="1" dirty="0">
                <a:solidFill>
                  <a:srgbClr val="FF0000"/>
                </a:solidFill>
              </a:rPr>
              <a:t>priamych Pánových slov</a:t>
            </a:r>
            <a:r>
              <a:rPr lang="sk-SK" dirty="0"/>
              <a:t>, ktoré ju zasiahli ako blesk a okamžite zmenili celú jej vnútornú dispozíciu: „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Nemaj strach, dcéra, Ja Som a neopustím ťa, neboj sa.“</a:t>
            </a:r>
          </a:p>
          <a:p>
            <a:r>
              <a:rPr lang="es-ES" dirty="0"/>
              <a:t>“No hayas miedo, hija, que Yo soy y no te desampararé; no temas.” In SANTA TERESA, </a:t>
            </a:r>
            <a:r>
              <a:rPr lang="es-ES" i="1" dirty="0"/>
              <a:t>Libro de la Vida</a:t>
            </a:r>
            <a:r>
              <a:rPr lang="es-ES" dirty="0"/>
              <a:t>, s. 228.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83046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Neodovzdať diablovi svoje zbrane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Netreba sa báť, keď človek kráča ako to radila Terézia v predchádzajúcej kapitole, keď neodovzdá diablovi tie zbrane, ktorými </a:t>
            </a:r>
            <a:r>
              <a:rPr lang="sk-SK" sz="3600" b="1" dirty="0"/>
              <a:t>proti nemu má bojovať</a:t>
            </a:r>
            <a:r>
              <a:rPr lang="sk-SK" dirty="0"/>
              <a:t>, keď </a:t>
            </a:r>
            <a:r>
              <a:rPr lang="sk-SK" u="sng" dirty="0"/>
              <a:t>sa vzdá túžby po poctách, majetkoch a slastiach. </a:t>
            </a:r>
            <a:r>
              <a:rPr lang="sk-SK" dirty="0"/>
              <a:t>„...</a:t>
            </a:r>
            <a:r>
              <a:rPr lang="es-ES" dirty="0"/>
              <a:t>porque nos queremos espantar con otros asimientos de honras y haciendas y deleites“. In SANTA TERESA, </a:t>
            </a:r>
            <a:r>
              <a:rPr lang="es-ES" i="1" dirty="0"/>
              <a:t>Libro de la Vida</a:t>
            </a:r>
            <a:r>
              <a:rPr lang="es-ES" dirty="0"/>
              <a:t>, s. 230.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7749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Čistota, chudoba a poslušnosť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 tom stojí sľub čistoty, chudoby a poslušnosti </a:t>
            </a:r>
            <a:r>
              <a:rPr lang="sk-SK" sz="3600" b="1" dirty="0"/>
              <a:t>zasvätených</a:t>
            </a:r>
            <a:r>
              <a:rPr lang="sk-SK" dirty="0"/>
              <a:t> i </a:t>
            </a:r>
            <a:r>
              <a:rPr lang="sk-SK" sz="3600" b="1" dirty="0"/>
              <a:t>pokrstených</a:t>
            </a:r>
            <a:r>
              <a:rPr lang="sk-SK" dirty="0"/>
              <a:t> a 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nik</a:t>
            </a:r>
            <a:r>
              <a:rPr lang="sk-SK" dirty="0"/>
              <a:t>, čo sa toho drží, alebo aspoň sa usiluje toho držať, nebude zničený. </a:t>
            </a:r>
            <a:endParaRPr lang="sk-SK" dirty="0" smtClean="0"/>
          </a:p>
          <a:p>
            <a:r>
              <a:rPr lang="sk-SK" dirty="0" smtClean="0"/>
              <a:t>Terézii </a:t>
            </a:r>
            <a:r>
              <a:rPr lang="sk-SK" dirty="0"/>
              <a:t>to natoľko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leží na srdci</a:t>
            </a:r>
            <a:r>
              <a:rPr lang="sk-SK" dirty="0"/>
              <a:t>, že sama sa túži „roztrhať“, len aby druhí dostali </a:t>
            </a:r>
            <a:r>
              <a:rPr lang="sk-SK" u="sng" dirty="0"/>
              <a:t>milosť</a:t>
            </a:r>
            <a:r>
              <a:rPr lang="sk-SK" dirty="0"/>
              <a:t> to spoznať a </a:t>
            </a:r>
            <a:r>
              <a:rPr lang="sk-SK" u="sng" dirty="0"/>
              <a:t>silu</a:t>
            </a:r>
            <a:r>
              <a:rPr lang="sk-SK" dirty="0"/>
              <a:t> vôle to uskutočniť, a tak neboli zničení.</a:t>
            </a:r>
          </a:p>
        </p:txBody>
      </p:sp>
    </p:spTree>
    <p:extLst>
      <p:ext uri="{BB962C8B-B14F-4D97-AF65-F5344CB8AC3E}">
        <p14:creationId xmlns:p14="http://schemas.microsoft.com/office/powerpoint/2010/main" val="70431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Duša</a:t>
            </a:r>
            <a:r>
              <a:rPr lang="sk-SK" b="1" dirty="0"/>
              <a:t>, </a:t>
            </a:r>
            <a:r>
              <a:rPr lang="sk-SK" b="1" dirty="0" smtClean="0"/>
              <a:t>čo </a:t>
            </a:r>
            <a:r>
              <a:rPr lang="sk-SK" b="1" dirty="0"/>
              <a:t>neočakáva pocty, nepachtí po majetkoch a vyhýba sa slastiam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Ako vyzerá? Teréziina duša nie je taká (podľa nej!)</a:t>
            </a:r>
          </a:p>
          <a:p>
            <a:r>
              <a:rPr lang="sk-SK" u="sng" dirty="0"/>
              <a:t>Spolieha sa na Boha</a:t>
            </a:r>
            <a:r>
              <a:rPr lang="sk-SK" dirty="0"/>
              <a:t>, ktorý nie je chladným exekútorom, akým bývajú ľudia, lež </a:t>
            </a:r>
            <a:r>
              <a:rPr lang="sk-SK" b="1" u="sng" dirty="0">
                <a:solidFill>
                  <a:srgbClr val="FF0000"/>
                </a:solidFill>
              </a:rPr>
              <a:t>ktorý chápe všetky naše neduhy</a:t>
            </a:r>
            <a:r>
              <a:rPr lang="sk-SK" dirty="0"/>
              <a:t>. </a:t>
            </a:r>
            <a:r>
              <a:rPr lang="es-ES" dirty="0"/>
              <a:t>„Dios…entiende nuestras flaquezas“ – typický obraz, ktorý Terézia má o Bohu. In: In </a:t>
            </a:r>
            <a:r>
              <a:rPr lang="sk-SK" dirty="0"/>
              <a:t>SANTA TERESA, </a:t>
            </a:r>
            <a:r>
              <a:rPr lang="sk-SK" i="1" dirty="0" err="1"/>
              <a:t>Libro</a:t>
            </a:r>
            <a:r>
              <a:rPr lang="sk-SK" i="1" dirty="0"/>
              <a:t> </a:t>
            </a:r>
            <a:r>
              <a:rPr lang="sk-SK" i="1" dirty="0" err="1"/>
              <a:t>de</a:t>
            </a:r>
            <a:r>
              <a:rPr lang="sk-SK" i="1" dirty="0"/>
              <a:t> la Vida</a:t>
            </a:r>
            <a:r>
              <a:rPr lang="sk-SK" dirty="0"/>
              <a:t>, s. 232 a v poznámke pod čiarou č. 4.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4255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Akí sme my...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Nás všetko </a:t>
            </a:r>
            <a:r>
              <a:rPr lang="sk-SK" u="sng" dirty="0"/>
              <a:t>unavuje</a:t>
            </a:r>
            <a:r>
              <a:rPr lang="sk-SK" dirty="0"/>
              <a:t>,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nud</a:t>
            </a:r>
            <a:r>
              <a:rPr lang="sk-SK" dirty="0"/>
              <a:t>í, </a:t>
            </a:r>
            <a:r>
              <a:rPr lang="sk-SK" b="1" dirty="0">
                <a:solidFill>
                  <a:srgbClr val="FF0000"/>
                </a:solidFill>
              </a:rPr>
              <a:t>ohrozuje</a:t>
            </a:r>
            <a:r>
              <a:rPr lang="sk-SK" dirty="0"/>
              <a:t> a </a:t>
            </a:r>
            <a:r>
              <a:rPr lang="sk-SK" b="1" dirty="0"/>
              <a:t>opotrebuje</a:t>
            </a:r>
            <a:r>
              <a:rPr lang="sk-SK" dirty="0"/>
              <a:t>, rýchlo prestáva „baviť“, strácame záujem a zabúdame na svoje sľuby, menšie, väčšie ciele, čo sme si vytýčili a niekedy aj na ten posledný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 Ak človek nekoná pre Boha, všetko ho ničí.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Pravým odpočinkom človeka je sám Boh.</a:t>
            </a:r>
            <a:r>
              <a:rPr lang="sk-SK" dirty="0"/>
              <a:t> Ak je v človekovi neprítomný, všetko je len holá pretvárka, divadlo, v ktorom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strácame svoju identitu</a:t>
            </a:r>
            <a:r>
              <a:rPr lang="sk-SK" dirty="0"/>
              <a:t> kresťana a stávame sa </a:t>
            </a:r>
            <a:r>
              <a:rPr lang="sk-SK" u="sng" dirty="0"/>
              <a:t>zvetranou soľou</a:t>
            </a:r>
            <a:r>
              <a:rPr lang="sk-SK" dirty="0"/>
              <a:t>, ktorá neslúži na nič, iba na to, aby ju ľudia vyhodili a pošliapali.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01233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/>
            </a:r>
            <a:br>
              <a:rPr lang="sk-SK" dirty="0" smtClean="0"/>
            </a:br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3.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Vznešené veci ducha sa nesmú dostať do úst štekajúcich psov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Poznámka </a:t>
            </a:r>
            <a:r>
              <a:rPr lang="sk-SK" dirty="0"/>
              <a:t>o prísnom </a:t>
            </a:r>
            <a:r>
              <a:rPr lang="sk-SK" b="1" u="sng" dirty="0"/>
              <a:t>zachovávaní anonymity </a:t>
            </a:r>
            <a:r>
              <a:rPr lang="sk-SK" dirty="0"/>
              <a:t>preberaných </a:t>
            </a:r>
            <a:r>
              <a:rPr lang="sk-SK" dirty="0" smtClean="0"/>
              <a:t>udalostí</a:t>
            </a:r>
          </a:p>
          <a:p>
            <a:r>
              <a:rPr lang="sk-SK" dirty="0" smtClean="0"/>
              <a:t>Nenájdeme </a:t>
            </a:r>
            <a:r>
              <a:rPr lang="sk-SK" dirty="0"/>
              <a:t>z pera autorky jediný názov mesta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Avila</a:t>
            </a:r>
            <a:r>
              <a:rPr lang="sk-SK" dirty="0"/>
              <a:t>, ani výslovne menovaný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Rád Karmelitánov</a:t>
            </a:r>
            <a:r>
              <a:rPr lang="sk-SK" dirty="0"/>
              <a:t>. Namiesto toho používa výrazy ako „toto miesto“, alebo „môj Rád“. Je to dodržiavanie kritéria, ktoré si sama dala ešte v 10. kapitole Knihy života. </a:t>
            </a:r>
            <a:r>
              <a:rPr lang="es-ES" sz="2200" dirty="0"/>
              <a:t>Porov. </a:t>
            </a:r>
            <a:r>
              <a:rPr lang="sk-SK" sz="2200" dirty="0"/>
              <a:t>SANTA TERESA, </a:t>
            </a:r>
            <a:r>
              <a:rPr lang="sk-SK" sz="2200" i="1" dirty="0" err="1"/>
              <a:t>Libro</a:t>
            </a:r>
            <a:r>
              <a:rPr lang="sk-SK" sz="2200" i="1" dirty="0"/>
              <a:t> </a:t>
            </a:r>
            <a:r>
              <a:rPr lang="sk-SK" sz="2200" i="1" dirty="0" err="1"/>
              <a:t>de</a:t>
            </a:r>
            <a:r>
              <a:rPr lang="sk-SK" sz="2200" i="1" dirty="0"/>
              <a:t> la Vida</a:t>
            </a:r>
            <a:r>
              <a:rPr lang="sk-SK" sz="2200" dirty="0"/>
              <a:t>, s. 232 a v poznámke pod čiarou č. 7.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8327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Prečo?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smtClean="0"/>
              <a:t>Autorka </a:t>
            </a:r>
            <a:r>
              <a:rPr lang="sk-SK" dirty="0"/>
              <a:t>začína</a:t>
            </a:r>
          </a:p>
          <a:p>
            <a:r>
              <a:rPr lang="sk-SK" dirty="0" smtClean="0"/>
              <a:t>Autorka začína „</a:t>
            </a:r>
            <a:r>
              <a:rPr lang="sk-SK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deklarovať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milosti</a:t>
            </a:r>
            <a:r>
              <a:rPr lang="sk-SK" dirty="0"/>
              <a:t>, ktoré jej Pán dával pri modlitbe, čo nám môže </a:t>
            </a:r>
            <a:r>
              <a:rPr lang="sk-SK" dirty="0" smtClean="0"/>
              <a:t>pomôcť,</a:t>
            </a:r>
          </a:p>
          <a:p>
            <a:r>
              <a:rPr lang="sk-SK" dirty="0" smtClean="0"/>
              <a:t>tiež</a:t>
            </a:r>
            <a:r>
              <a:rPr lang="sk-SK" dirty="0"/>
              <a:t>, ako je veľmi dôležité,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aby sme </a:t>
            </a:r>
            <a:r>
              <a:rPr lang="sk-SK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my pochopili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dary, ktoré nám Pán dáva</a:t>
            </a:r>
            <a:r>
              <a:rPr lang="sk-SK" dirty="0"/>
              <a:t>. – Prosí od toho, komu to posiela, aby odteraz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zostalo v tajnosti </a:t>
            </a:r>
            <a:r>
              <a:rPr lang="sk-SK" dirty="0"/>
              <a:t>čo napíše, </a:t>
            </a:r>
            <a:r>
              <a:rPr lang="sk-SK" u="sng" dirty="0"/>
              <a:t>lebo jej kážu</a:t>
            </a:r>
            <a:r>
              <a:rPr lang="sk-SK" dirty="0"/>
              <a:t>, [tu sa nachádza index č. 207 k poznámke pod čiarou] </a:t>
            </a:r>
            <a:r>
              <a:rPr lang="sk-SK" u="sng" dirty="0"/>
              <a:t>aby hovorila o tak zvláštnych daroch, ktoré jej dáva Pán</a:t>
            </a:r>
          </a:p>
        </p:txBody>
      </p:sp>
    </p:spTree>
    <p:extLst>
      <p:ext uri="{BB962C8B-B14F-4D97-AF65-F5344CB8AC3E}">
        <p14:creationId xmlns:p14="http://schemas.microsoft.com/office/powerpoint/2010/main" val="312568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Príkaz </a:t>
            </a:r>
            <a:r>
              <a:rPr lang="sk-SK" b="1" dirty="0"/>
              <a:t>napísať túto knihu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/>
              <a:t>„Epigraf kapitoly upozorňuje čitateľa </a:t>
            </a:r>
            <a:r>
              <a:rPr lang="sk-SK" b="1" dirty="0"/>
              <a:t>na opis mystických milostí od tejto kapitoly</a:t>
            </a:r>
            <a:r>
              <a:rPr lang="sk-SK" dirty="0"/>
              <a:t>, ktorú autorka chce, aby zostala </a:t>
            </a:r>
            <a:r>
              <a:rPr lang="sk-SK" b="1" dirty="0">
                <a:solidFill>
                  <a:srgbClr val="FF0000"/>
                </a:solidFill>
              </a:rPr>
              <a:t>v tajnosti </a:t>
            </a:r>
            <a:r>
              <a:rPr lang="sk-SK" dirty="0"/>
              <a:t>(...) P. </a:t>
            </a:r>
            <a:r>
              <a:rPr lang="es-ES_tradnl" dirty="0"/>
              <a:t>Gracián</a:t>
            </a:r>
            <a:r>
              <a:rPr lang="sk-SK" dirty="0"/>
              <a:t>, intímny znalec autorky napísal: &lt;Celý čas čo žila Matka Tereza, nikdy nemyslela a ani ja, aby sa tieto knihy vytlačili a stali sa tak verejnými a v rukách všetkých, čo by ich chceli čítať</a:t>
            </a:r>
            <a:r>
              <a:rPr lang="sk-SK" u="sng" dirty="0"/>
              <a:t>... Nemohla zniesť, aby tak vznešené veci ducha, o ktorých sa tu hovorí, prišli do úst štekajúcich psov... alebo k ľuďom ponoreným do nerestí, ktorým sa nezdá, že môžu byť aj iné a väčšie pôžitky než zmyslové</a:t>
            </a:r>
            <a:r>
              <a:rPr lang="sk-SK" dirty="0"/>
              <a:t>&gt;“</a:t>
            </a:r>
          </a:p>
          <a:p>
            <a:r>
              <a:rPr lang="sk-SK" sz="2100" dirty="0"/>
              <a:t>SVÄTÁ TERÉZIA OD JEŽIŠA, </a:t>
            </a:r>
            <a:r>
              <a:rPr lang="sk-SK" sz="2100" i="1" dirty="0"/>
              <a:t>Kniha života. Prvý zväzok</a:t>
            </a:r>
            <a:r>
              <a:rPr lang="sk-SK" sz="2100" dirty="0"/>
              <a:t>, s. 102, pozn. pod čiarou č. 207.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2131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OBSAH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Na úvod – Boh </a:t>
            </a:r>
            <a:r>
              <a:rPr lang="sk-SK" b="1" dirty="0" smtClean="0"/>
              <a:t>duši</a:t>
            </a:r>
          </a:p>
          <a:p>
            <a:r>
              <a:rPr lang="sk-SK" b="1" dirty="0"/>
              <a:t>Nestačí zbabelo kráčať pred Bohom a so strachom neuraziť ho</a:t>
            </a:r>
            <a:endParaRPr lang="sk-SK" dirty="0"/>
          </a:p>
          <a:p>
            <a:r>
              <a:rPr lang="sk-SK" b="1" dirty="0"/>
              <a:t>Vznešené veci ducha sa nesmú dostať do úst štekajúcich psov</a:t>
            </a:r>
            <a:endParaRPr lang="sk-SK" dirty="0"/>
          </a:p>
          <a:p>
            <a:r>
              <a:rPr lang="sk-SK" b="1" dirty="0"/>
              <a:t>Čoho sa bojíš? Či nevieš, že som všemocný? </a:t>
            </a:r>
            <a:endParaRPr lang="sk-SK" b="1" dirty="0" smtClean="0"/>
          </a:p>
          <a:p>
            <a:r>
              <a:rPr lang="sk-SK" b="1" dirty="0"/>
              <a:t>Všetko, čo Pán činí v duši, treba zveriť duchovnému vodcovi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7336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Štekajúci psi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Je tu aj vysvetlenie, koho pokladá sv. Terézia i páter </a:t>
            </a:r>
            <a:r>
              <a:rPr lang="es-ES" dirty="0" smtClean="0"/>
              <a:t>Gracián</a:t>
            </a:r>
            <a:r>
              <a:rPr lang="sk-SK" dirty="0" smtClean="0"/>
              <a:t> </a:t>
            </a:r>
            <a:r>
              <a:rPr lang="sk-SK" dirty="0"/>
              <a:t>za štekajúcich psov. Sú to </a:t>
            </a:r>
            <a:r>
              <a:rPr lang="sk-SK" b="1" u="sng" dirty="0"/>
              <a:t>ľudia</a:t>
            </a:r>
            <a:r>
              <a:rPr lang="sk-SK" dirty="0"/>
              <a:t>, </a:t>
            </a:r>
            <a:r>
              <a:rPr lang="sk-SK" u="sng" dirty="0"/>
              <a:t>ponorení do nerestí</a:t>
            </a:r>
            <a:r>
              <a:rPr lang="sk-SK" dirty="0"/>
              <a:t>,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ktorí nevedia pochopiť, že existujú aj väčšie pôžitky než zmyslové</a:t>
            </a:r>
            <a:r>
              <a:rPr lang="sk-SK" dirty="0"/>
              <a:t>. Možno to znie pre niekoho ako „tvrdá reč“, ale ani evanjelium neotáľa s pomenovaním nerestných ľudí patričným výrazom, dokonca vyzýva, </a:t>
            </a:r>
            <a:r>
              <a:rPr lang="sk-SK" b="1" u="sng" dirty="0">
                <a:solidFill>
                  <a:srgbClr val="FF0000"/>
                </a:solidFill>
              </a:rPr>
              <a:t>aby sme nehádzali svoje perly pred svine.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5479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4.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Čoho sa bojíš? Či nevieš, že som všemocný? Či nesplním, čo som ti sľúbil?</a:t>
            </a:r>
            <a:b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sk-SK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k-SK" sz="4000" dirty="0"/>
              <a:t>Tej sa niekoľkokrát prihodilo, že bola vo veľkých úzkostiach a trápeniach ohľadom zakladania Kláštora svätého Jozefa v </a:t>
            </a:r>
            <a:r>
              <a:rPr lang="es-ES" sz="4000" dirty="0" smtClean="0"/>
              <a:t>Avile</a:t>
            </a:r>
            <a:r>
              <a:rPr lang="sk-SK" sz="4000" dirty="0" smtClean="0"/>
              <a:t>. </a:t>
            </a:r>
            <a:r>
              <a:rPr lang="sk-SK" sz="4000" dirty="0"/>
              <a:t>Vtedy sa jej Pán prihovoril týmito vnútornými slovami: „</a:t>
            </a:r>
            <a:r>
              <a:rPr lang="sk-SK" sz="4000" b="1" i="1" dirty="0">
                <a:solidFill>
                  <a:srgbClr val="FF0000"/>
                </a:solidFill>
              </a:rPr>
              <a:t>Čoho sa bojíš? Či nevieš, že som všemocný? Či nesplním, čo som ti sľúbil?</a:t>
            </a:r>
            <a:r>
              <a:rPr lang="sk-SK" sz="4000" b="1" dirty="0">
                <a:solidFill>
                  <a:srgbClr val="FF0000"/>
                </a:solidFill>
              </a:rPr>
              <a:t>“ </a:t>
            </a:r>
          </a:p>
        </p:txBody>
      </p:sp>
    </p:spTree>
    <p:extLst>
      <p:ext uri="{BB962C8B-B14F-4D97-AF65-F5344CB8AC3E}">
        <p14:creationId xmlns:p14="http://schemas.microsoft.com/office/powerpoint/2010/main" val="312096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Naplnenie prísľubu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/>
              <a:t>Neskôr videla na vlastné oči, ako dobre a presne sa to všetko naplnilo. Po </a:t>
            </a:r>
            <a:r>
              <a:rPr lang="sk-SK" dirty="0" smtClean="0"/>
              <a:t>vnútorných slovách </a:t>
            </a:r>
            <a:r>
              <a:rPr lang="sk-SK" dirty="0"/>
              <a:t>zostala </a:t>
            </a:r>
            <a:r>
              <a:rPr lang="sk-SK" sz="3800" b="1" dirty="0"/>
              <a:t>posilnená</a:t>
            </a:r>
            <a:r>
              <a:rPr lang="sk-SK" dirty="0"/>
              <a:t> a znova </a:t>
            </a:r>
            <a:r>
              <a:rPr lang="sk-SK" b="1" dirty="0">
                <a:solidFill>
                  <a:srgbClr val="FF0000"/>
                </a:solidFill>
              </a:rPr>
              <a:t>sa horlivo púšťala do vecí</a:t>
            </a:r>
            <a:r>
              <a:rPr lang="sk-SK" dirty="0"/>
              <a:t>, ktoré ju stáli mnoho námah, s jedinou túžbou a len preto, </a:t>
            </a:r>
            <a:r>
              <a:rPr lang="sk-SK" u="sng" dirty="0"/>
              <a:t>aby slúžila Kristovi čo najdokonalejšie a aby smela pre neho aj niečo vytrpieť</a:t>
            </a:r>
            <a:r>
              <a:rPr lang="sk-SK" dirty="0"/>
              <a:t>. Bolo to toľkokrát – svedčí – že to nedokázala ani spočítať. Zvlášť vtedy, keď sa dopúšťala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nedokonalostí</a:t>
            </a:r>
            <a:r>
              <a:rPr lang="sk-SK" dirty="0"/>
              <a:t>, ktoré si vyčítala natoľko, že jej dokázali takmer úplne zničiť dušu. Ale </a:t>
            </a:r>
            <a:r>
              <a:rPr lang="sk-SK" b="1" dirty="0"/>
              <a:t>Pán ju neopúšťal</a:t>
            </a:r>
            <a:r>
              <a:rPr lang="sk-SK" dirty="0"/>
              <a:t>, dával jej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rady</a:t>
            </a:r>
            <a:r>
              <a:rPr lang="sk-SK" dirty="0"/>
              <a:t> a zároveň i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prostriedky</a:t>
            </a:r>
            <a:r>
              <a:rPr lang="sk-SK" dirty="0"/>
              <a:t> na to, aby jeho rady mohla aj uskutočniť.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68418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Osoh z myslenia na vlastné hriechy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Všimla si, že vždy, </a:t>
            </a:r>
            <a:r>
              <a:rPr lang="sk-SK" b="1" dirty="0"/>
              <a:t>keď jej Pán chcel udeliť nejakú zvláštnu milosť</a:t>
            </a:r>
            <a:r>
              <a:rPr lang="sk-SK" dirty="0"/>
              <a:t>,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vsúval jej do pamäti rozpomienku na jej veľké hriechy z minulosti </a:t>
            </a:r>
            <a:r>
              <a:rPr lang="sk-SK" dirty="0"/>
              <a:t>až tak, že sa </a:t>
            </a:r>
            <a:r>
              <a:rPr lang="sk-SK" u="sng" dirty="0"/>
              <a:t>už videla na poslednom súde</a:t>
            </a:r>
            <a:r>
              <a:rPr lang="sk-SK" dirty="0"/>
              <a:t>. Pravdu jej predstavoval sám Pán, a s jasným poznaním, takže nevedela kam sa má podieť od </a:t>
            </a:r>
            <a:r>
              <a:rPr lang="sk-SK" u="sng" dirty="0"/>
              <a:t>zahanbenia a ľútosti</a:t>
            </a:r>
            <a:r>
              <a:rPr lang="sk-SK" dirty="0"/>
              <a:t>.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Zjavoval jej nebezpečenstvá</a:t>
            </a:r>
            <a:r>
              <a:rPr lang="sk-SK" dirty="0"/>
              <a:t>, ktoré na ňu číhali, tiež osoby, s ktorými sa má stretnúť i </a:t>
            </a:r>
            <a:r>
              <a:rPr lang="sk-SK" u="sng" dirty="0"/>
              <a:t>veci, ktoré majú prísť </a:t>
            </a:r>
            <a:r>
              <a:rPr lang="sk-SK" dirty="0"/>
              <a:t>alebo nastať, a to </a:t>
            </a:r>
            <a:r>
              <a:rPr lang="sk-SK" b="1" dirty="0">
                <a:solidFill>
                  <a:srgbClr val="FF0000"/>
                </a:solidFill>
              </a:rPr>
              <a:t>tri až štyri roky dopredu</a:t>
            </a:r>
            <a:r>
              <a:rPr lang="sk-SK" dirty="0"/>
              <a:t>. Terézia svedčí, že všetky sa uskutočnili.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8916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Čo treba na lepšie pochopenie Boha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Existuje teda veľmi veľa vecí, ktoré máme o Bohu pochopiť a ktoré nesmieme ignorovať. Vyžaduje to od nás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sústredenejšiu pozornosť</a:t>
            </a:r>
            <a:r>
              <a:rPr lang="sk-SK" dirty="0"/>
              <a:t>, </a:t>
            </a:r>
            <a:r>
              <a:rPr lang="sk-SK" sz="3600" b="1" dirty="0"/>
              <a:t>odpútanie od vecí</a:t>
            </a:r>
            <a:r>
              <a:rPr lang="sk-SK" dirty="0"/>
              <a:t>, </a:t>
            </a:r>
            <a:r>
              <a:rPr lang="sk-SK" b="1" i="1" u="sng" dirty="0"/>
              <a:t>udalostí</a:t>
            </a:r>
            <a:r>
              <a:rPr lang="sk-SK" dirty="0"/>
              <a:t> a najrôznejších, často umelých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potrieb</a:t>
            </a:r>
            <a:r>
              <a:rPr lang="sk-SK" dirty="0"/>
              <a:t>, </a:t>
            </a:r>
            <a:r>
              <a:rPr lang="sk-SK" b="1" dirty="0">
                <a:solidFill>
                  <a:srgbClr val="FF0000"/>
                </a:solidFill>
              </a:rPr>
              <a:t>slobodu ducha </a:t>
            </a:r>
            <a:r>
              <a:rPr lang="sk-SK" dirty="0"/>
              <a:t>zbaveného rôznych nánosov a lipnutí na všeličom, niekedy aj nevedomom. </a:t>
            </a:r>
          </a:p>
        </p:txBody>
      </p:sp>
    </p:spTree>
    <p:extLst>
      <p:ext uri="{BB962C8B-B14F-4D97-AF65-F5344CB8AC3E}">
        <p14:creationId xmlns:p14="http://schemas.microsoft.com/office/powerpoint/2010/main" val="47013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Čo býva podnetom k zanechaniu pozemských dobier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D</a:t>
            </a:r>
            <a:r>
              <a:rPr lang="sk-SK" dirty="0" smtClean="0"/>
              <a:t>obrovoľné </a:t>
            </a:r>
            <a:r>
              <a:rPr lang="sk-SK" dirty="0"/>
              <a:t>zrieknutie </a:t>
            </a:r>
            <a:r>
              <a:rPr lang="sk-SK" dirty="0" smtClean="0"/>
              <a:t>všetkých </a:t>
            </a:r>
            <a:r>
              <a:rPr lang="sk-SK" dirty="0"/>
              <a:t>pozemských dobier predpokladá „</a:t>
            </a:r>
            <a:r>
              <a:rPr lang="sk-SK" b="1" dirty="0"/>
              <a:t>iný zdroj</a:t>
            </a:r>
            <a:r>
              <a:rPr lang="sk-SK" dirty="0"/>
              <a:t>“ bohatstva, ktoré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duša tajomne objavila </a:t>
            </a:r>
            <a:r>
              <a:rPr lang="sk-SK" dirty="0"/>
              <a:t>a ku ktorému skryla prístup. Je to čosi také čo opisuje evanjelium: objavenie „</a:t>
            </a:r>
            <a:r>
              <a:rPr lang="sk-SK" b="1" dirty="0"/>
              <a:t>skrytého pokladu</a:t>
            </a:r>
            <a:r>
              <a:rPr lang="sk-SK" dirty="0"/>
              <a:t>“ na poli. Jeho nálezca potom ide, predá všetko čo má, len aby si to pole mohol kúpiť a nedbá ani na ľútosť druhých, ani na ich výsmech, lebo vie, že sa stal </a:t>
            </a:r>
            <a:r>
              <a:rPr lang="sk-SK" b="1" dirty="0">
                <a:solidFill>
                  <a:srgbClr val="FF0000"/>
                </a:solidFill>
              </a:rPr>
              <a:t>majiteľom </a:t>
            </a:r>
            <a:r>
              <a:rPr lang="sk-SK" b="1" dirty="0" smtClean="0">
                <a:solidFill>
                  <a:srgbClr val="FF0000"/>
                </a:solidFill>
              </a:rPr>
              <a:t>nečakaného pokladu</a:t>
            </a:r>
            <a:r>
              <a:rPr lang="sk-SK" dirty="0"/>
              <a:t>, ktorý je na ňom a ktorý ďaleko prevyšuje všetko </a:t>
            </a:r>
            <a:r>
              <a:rPr lang="sk-SK" dirty="0" smtClean="0"/>
              <a:t>ním </a:t>
            </a:r>
            <a:r>
              <a:rPr lang="sk-SK" dirty="0"/>
              <a:t>zanechané bohatstvo.</a:t>
            </a:r>
          </a:p>
        </p:txBody>
      </p:sp>
    </p:spTree>
    <p:extLst>
      <p:ext uri="{BB962C8B-B14F-4D97-AF65-F5344CB8AC3E}">
        <p14:creationId xmlns:p14="http://schemas.microsoft.com/office/powerpoint/2010/main" val="182163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5.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Všetko, čo Pán činí v duši, treba zveriť duchovnému vodcovi</a:t>
            </a:r>
            <a:b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sk-SK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Pán ukázal Terézii – a cez ňu i nám –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najistejšiu cestu k svätosti</a:t>
            </a:r>
            <a:r>
              <a:rPr lang="sk-SK" dirty="0"/>
              <a:t>: </a:t>
            </a:r>
            <a:r>
              <a:rPr lang="sk-SK" u="sng" dirty="0"/>
              <a:t>komunikovať všetko, čo </a:t>
            </a:r>
            <a:r>
              <a:rPr lang="sk-SK" u="sng" dirty="0" smtClean="0"/>
              <a:t>On </a:t>
            </a:r>
            <a:r>
              <a:rPr lang="sk-SK" u="sng" dirty="0"/>
              <a:t>činí v našej duši, spovedníkovi </a:t>
            </a:r>
            <a:r>
              <a:rPr lang="sk-SK" u="sng" dirty="0" smtClean="0"/>
              <a:t>– </a:t>
            </a:r>
            <a:r>
              <a:rPr lang="sk-SK" u="sng" dirty="0"/>
              <a:t>duchovnému vodcovi</a:t>
            </a:r>
            <a:r>
              <a:rPr lang="sk-SK" dirty="0"/>
              <a:t>. Takýmto spôsobom, a len takýmto sa duša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vyhne škodám </a:t>
            </a:r>
            <a:r>
              <a:rPr lang="sk-SK" dirty="0"/>
              <a:t>a zároveň získa nesmierne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výhody</a:t>
            </a:r>
            <a:r>
              <a:rPr lang="sk-SK" dirty="0"/>
              <a:t>. Spovedník však má </a:t>
            </a:r>
            <a:r>
              <a:rPr lang="sk-SK" b="1" dirty="0">
                <a:solidFill>
                  <a:srgbClr val="FF0000"/>
                </a:solidFill>
              </a:rPr>
              <a:t>byť učený </a:t>
            </a:r>
            <a:r>
              <a:rPr lang="sk-SK" dirty="0"/>
              <a:t>a penitent ho </a:t>
            </a:r>
            <a:r>
              <a:rPr lang="sk-SK" b="1" dirty="0">
                <a:solidFill>
                  <a:srgbClr val="FF0000"/>
                </a:solidFill>
              </a:rPr>
              <a:t>má poslúchať</a:t>
            </a:r>
            <a:r>
              <a:rPr lang="sk-SK" dirty="0"/>
              <a:t>. Teréziu o tom Pán viackrát a dôrazne poučoval.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428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6.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Niet poslušnosti bez rozhodnutia trpieť</a:t>
            </a:r>
            <a:b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sk-SK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smtClean="0"/>
              <a:t>Terézia </a:t>
            </a:r>
            <a:r>
              <a:rPr lang="sk-SK" dirty="0"/>
              <a:t>povzbudzovala svoje sestry i známych dokonca aj tak, aby pri </a:t>
            </a:r>
            <a:r>
              <a:rPr lang="sk-SK" b="1" dirty="0"/>
              <a:t>výbere spovedníka dali prednosť učenému pred svätým</a:t>
            </a:r>
            <a:r>
              <a:rPr lang="sk-SK" dirty="0"/>
              <a:t>. A nebol to z jej strany zlý vtip. Sama skúsila, ako mala jedného spovedníka (bol to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P. </a:t>
            </a:r>
            <a:r>
              <a:rPr lang="es-E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Baltasar Alvarez</a:t>
            </a:r>
            <a:r>
              <a:rPr lang="sk-SK" dirty="0" smtClean="0"/>
              <a:t>), </a:t>
            </a:r>
            <a:r>
              <a:rPr lang="sk-SK" dirty="0"/>
              <a:t>ktorý ju často umŕtvoval a niekedy až priveľmi (pôvodne slovko „veľmi“ opakovala až štyrikrát na niekoľkých riadkoch, posledné potom škrtla a </a:t>
            </a:r>
            <a:r>
              <a:rPr lang="es-ES" dirty="0" smtClean="0"/>
              <a:t>Fray Luis </a:t>
            </a:r>
            <a:r>
              <a:rPr lang="sk-SK" dirty="0" smtClean="0"/>
              <a:t>– </a:t>
            </a:r>
            <a:r>
              <a:rPr lang="sk-SK" dirty="0"/>
              <a:t>čo po jej smrti zredigoval A</a:t>
            </a:r>
            <a:r>
              <a:rPr lang="sk-SK" dirty="0" smtClean="0"/>
              <a:t>utobiografiu </a:t>
            </a:r>
            <a:r>
              <a:rPr lang="sk-SK" dirty="0"/>
              <a:t>– ho napokon vynechal) zarmucoval, pričom </a:t>
            </a:r>
            <a:r>
              <a:rPr lang="sk-SK" sz="3800" b="1" dirty="0"/>
              <a:t>veľmi trpela</a:t>
            </a:r>
            <a:r>
              <a:rPr lang="sk-SK" dirty="0"/>
              <a:t>, lebo sa znepokojovala, avšak </a:t>
            </a:r>
            <a:r>
              <a:rPr lang="sk-SK" b="1" dirty="0">
                <a:solidFill>
                  <a:srgbClr val="FF0000"/>
                </a:solidFill>
              </a:rPr>
              <a:t>nakoniec uznala, že to bol práve on, z ktorého mala najväčší úžitok</a:t>
            </a:r>
            <a:r>
              <a:rPr lang="sk-SK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3535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Pokušenie odísť od spovedníka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/>
              <a:t>Hoci ho mala veľmi rada, mávala pokušenie, aby ho nechala. Pri modlitbe ju to zvlášť vyrušovalo. Zakaždým </a:t>
            </a:r>
            <a:r>
              <a:rPr lang="sk-SK" sz="3600" b="1" dirty="0"/>
              <a:t>ale</a:t>
            </a:r>
            <a:r>
              <a:rPr lang="sk-SK" dirty="0"/>
              <a:t>, keď sa na to odhodlala, pochopila, že to nemá urobiť, a to cez </a:t>
            </a:r>
            <a:r>
              <a:rPr lang="sk-SK" dirty="0" smtClean="0"/>
              <a:t>Pánovu </a:t>
            </a:r>
            <a:r>
              <a:rPr lang="sk-SK" dirty="0"/>
              <a:t>výčitku, ktorá prevyšovala výčitky </a:t>
            </a:r>
            <a:r>
              <a:rPr lang="sk-SK" dirty="0" smtClean="0"/>
              <a:t>jej </a:t>
            </a:r>
            <a:r>
              <a:rPr lang="sk-SK" dirty="0"/>
              <a:t>spovedníka. Zdalo sa jej niekedy, že mala akoby rozdvojenú vôľu. Na to jej </a:t>
            </a:r>
            <a:r>
              <a:rPr lang="sk-SK" u="sng" dirty="0"/>
              <a:t>Pán raz povedal</a:t>
            </a:r>
            <a:r>
              <a:rPr lang="sk-SK" dirty="0"/>
              <a:t>, že </a:t>
            </a:r>
            <a:r>
              <a:rPr lang="sk-SK" b="1" i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niet poslušnosti bez rozhodnutia trpieť. Nech upriami svoj pohľad na Neho – trpiaceho a všetko bude ľahké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5253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Spovedník nemusí vždy dobre radiť</a:t>
            </a: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Raz jeden spovedník radil Terézii kedysi na začiatku, keď k nemu začala chodiť, </a:t>
            </a:r>
            <a:r>
              <a:rPr lang="sk-SK" b="1" dirty="0"/>
              <a:t>aby o veciach, ktoré sa dejú v jej duši mlčala a aby o tom s nikým nehovorila, pretože už je dokázané, že pochádzajú od dobrého ducha. </a:t>
            </a:r>
            <a:r>
              <a:rPr lang="sk-SK" dirty="0"/>
              <a:t>Jej sa to nezdalo zlé, lebo zakaždým, keď sa o týchto veciach zmieňovala v spovedi, pripadalo jej to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ťažšie</a:t>
            </a:r>
            <a:r>
              <a:rPr lang="sk-SK" dirty="0"/>
              <a:t>, než keby sa mala spovedať z ťažkého hriechu, ktorý sa jej zdal, že spáchala. Najmä, keď išlo o veľkú priazeň a milosti, myslela si, že jej </a:t>
            </a:r>
            <a:r>
              <a:rPr lang="sk-SK" b="1" dirty="0">
                <a:solidFill>
                  <a:srgbClr val="FF0000"/>
                </a:solidFill>
              </a:rPr>
              <a:t>neuveria</a:t>
            </a:r>
            <a:r>
              <a:rPr lang="sk-SK" dirty="0"/>
              <a:t> a že sa jej budú </a:t>
            </a:r>
            <a:r>
              <a:rPr lang="sk-SK" b="1" dirty="0">
                <a:solidFill>
                  <a:srgbClr val="FF0000"/>
                </a:solidFill>
              </a:rPr>
              <a:t>vysmievať</a:t>
            </a:r>
            <a:r>
              <a:rPr lang="sk-SK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2906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Niet poslušnosti bez rozhodnutia </a:t>
            </a:r>
            <a:r>
              <a:rPr lang="sk-SK" b="1" dirty="0" smtClean="0"/>
              <a:t>trpieť</a:t>
            </a:r>
          </a:p>
          <a:p>
            <a:r>
              <a:rPr lang="sk-SK" b="1" dirty="0"/>
              <a:t>Spovedník nemusí vždy dobre </a:t>
            </a:r>
            <a:r>
              <a:rPr lang="sk-SK" b="1" dirty="0" smtClean="0"/>
              <a:t>radiť</a:t>
            </a:r>
          </a:p>
          <a:p>
            <a:r>
              <a:rPr lang="sk-SK" b="1" dirty="0"/>
              <a:t>Svetlo modlitby a sviatosti prekračuje naše schopnosti</a:t>
            </a:r>
            <a:endParaRPr lang="sk-SK" dirty="0"/>
          </a:p>
          <a:p>
            <a:r>
              <a:rPr lang="sk-SK" b="1" dirty="0"/>
              <a:t>„Netráp sa, dám ti živú knihu“</a:t>
            </a:r>
            <a:endParaRPr lang="sk-SK" dirty="0"/>
          </a:p>
          <a:p>
            <a:r>
              <a:rPr lang="sk-SK" b="1" dirty="0"/>
              <a:t>Túžba vidieť Božiu tvár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4337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Upozornenie Pána 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Vtedy začula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Pánove slová</a:t>
            </a:r>
            <a:r>
              <a:rPr lang="sk-SK" dirty="0"/>
              <a:t>, že jej veľmi </a:t>
            </a:r>
            <a:r>
              <a:rPr lang="sk-SK" u="sng" dirty="0"/>
              <a:t>zle radili</a:t>
            </a:r>
            <a:r>
              <a:rPr lang="sk-SK" dirty="0"/>
              <a:t> a že </a:t>
            </a:r>
            <a:r>
              <a:rPr lang="sk-SK" b="1" dirty="0">
                <a:solidFill>
                  <a:srgbClr val="FF0000"/>
                </a:solidFill>
              </a:rPr>
              <a:t>v nijakom prípade nemá mlčať </a:t>
            </a:r>
            <a:r>
              <a:rPr lang="sk-SK" dirty="0"/>
              <a:t>a zamlčať čo jej on preukazoval. </a:t>
            </a:r>
            <a:endParaRPr lang="sk-SK" dirty="0" smtClean="0"/>
          </a:p>
          <a:p>
            <a:r>
              <a:rPr lang="sk-SK" dirty="0" smtClean="0"/>
              <a:t>Terézia </a:t>
            </a:r>
            <a:r>
              <a:rPr lang="sk-SK" dirty="0"/>
              <a:t>pochopila, že spovedník jej nedal správny pokyn a keby sa ním riadila, mohla by sa dostať do veľkého nebezpečenstva a byť oklamaná.</a:t>
            </a:r>
          </a:p>
        </p:txBody>
      </p:sp>
    </p:spTree>
    <p:extLst>
      <p:ext uri="{BB962C8B-B14F-4D97-AF65-F5344CB8AC3E}">
        <p14:creationId xmlns:p14="http://schemas.microsoft.com/office/powerpoint/2010/main" val="86860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7. Svetlo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modlitby a sviatosti prekračuje naše schopnosti</a:t>
            </a:r>
            <a:b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sk-SK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Terézii sa neraz prihodilo, že </a:t>
            </a:r>
            <a:r>
              <a:rPr lang="sk-SK" sz="3600" b="1" dirty="0"/>
              <a:t>niečo iné chcel od nej Pán a iné spovedník</a:t>
            </a:r>
            <a:r>
              <a:rPr lang="sk-SK" sz="3600" dirty="0"/>
              <a:t>. Vtedy ju Pán </a:t>
            </a:r>
            <a:r>
              <a:rPr lang="sk-SK" sz="3600" b="1" dirty="0">
                <a:solidFill>
                  <a:srgbClr val="FF0000"/>
                </a:solidFill>
              </a:rPr>
              <a:t>povzbudil, aby poslúchala spovedníka </a:t>
            </a:r>
            <a:r>
              <a:rPr lang="sk-SK" sz="3600" dirty="0"/>
              <a:t>a </a:t>
            </a:r>
            <a:r>
              <a:rPr lang="sk-SK" sz="3600" u="sng" dirty="0"/>
              <a:t>on sám sa už postaral, aby </a:t>
            </a:r>
            <a:r>
              <a:rPr lang="sk-SK" sz="3600" u="sng" dirty="0" smtClean="0"/>
              <a:t>ho priviedol </a:t>
            </a:r>
            <a:r>
              <a:rPr lang="sk-SK" sz="3600" u="sng" dirty="0"/>
              <a:t>k tomu, čo si </a:t>
            </a:r>
            <a:r>
              <a:rPr lang="sk-SK" sz="3600" u="sng" dirty="0" smtClean="0"/>
              <a:t>On </a:t>
            </a:r>
            <a:r>
              <a:rPr lang="sk-SK" sz="3600" u="sng" dirty="0"/>
              <a:t>prial</a:t>
            </a:r>
            <a:r>
              <a:rPr lang="sk-SK" sz="3600" dirty="0"/>
              <a:t>. Spôsobil napríklad to, aby spovedník nenariadil Terézii to, čo bolo proti Jeho vôli.</a:t>
            </a:r>
          </a:p>
          <a:p>
            <a:endParaRPr lang="sk-SK" sz="3600" dirty="0"/>
          </a:p>
        </p:txBody>
      </p:sp>
    </p:spTree>
    <p:extLst>
      <p:ext uri="{BB962C8B-B14F-4D97-AF65-F5344CB8AC3E}">
        <p14:creationId xmlns:p14="http://schemas.microsoft.com/office/powerpoint/2010/main" val="4293389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Dôležitý bod vnútorného rozlišovania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/>
              <a:t>Terézia napísala o svojej modlitbe a spovedníkoch, že „</a:t>
            </a:r>
            <a:r>
              <a:rPr lang="sk-SK" u="sng" dirty="0"/>
              <a:t>nikdy neurobila to, čo pochopila v modlitbe, že urobiť má </a:t>
            </a:r>
            <a:r>
              <a:rPr lang="sk-SK" dirty="0"/>
              <a:t>a v prípade, keď jej spovedníci kázali urobiť opak, urobila to potom neskôr“. Pevne sa držala vnútorného rozlišovania,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princípu,</a:t>
            </a:r>
            <a:r>
              <a:rPr lang="sk-SK" dirty="0"/>
              <a:t> ktorému ju </a:t>
            </a:r>
            <a:r>
              <a:rPr lang="sk-SK" u="sng" dirty="0"/>
              <a:t>naučil náš Pán</a:t>
            </a:r>
            <a:r>
              <a:rPr lang="sk-SK" dirty="0"/>
              <a:t>, aby nezablúdila na ceste, ktorú kliesnila ako duchovná matka pre mnohých.</a:t>
            </a:r>
          </a:p>
          <a:p>
            <a:r>
              <a:rPr lang="es-ES" sz="2200" dirty="0"/>
              <a:t>Tento postoj vyjadrila svätica v spise Relaciones [Vzťahy] 4,11. In: </a:t>
            </a:r>
            <a:r>
              <a:rPr lang="sk-SK" sz="2200" dirty="0"/>
              <a:t>SANTA TERESA, </a:t>
            </a:r>
            <a:r>
              <a:rPr lang="es-ES" sz="2200" i="1" dirty="0" smtClean="0"/>
              <a:t>Libro de la Vida</a:t>
            </a:r>
            <a:r>
              <a:rPr lang="sk-SK" sz="2200" dirty="0" smtClean="0"/>
              <a:t>, </a:t>
            </a:r>
            <a:r>
              <a:rPr lang="sk-SK" sz="2200" dirty="0"/>
              <a:t>s. 234, poznámka pod čiarou č. 14.</a:t>
            </a:r>
          </a:p>
        </p:txBody>
      </p:sp>
    </p:spTree>
    <p:extLst>
      <p:ext uri="{BB962C8B-B14F-4D97-AF65-F5344CB8AC3E}">
        <p14:creationId xmlns:p14="http://schemas.microsoft.com/office/powerpoint/2010/main" val="257861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8.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„Netráp sa, dám ti živú knihu“</a:t>
            </a:r>
            <a:b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sk-SK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sz="3800" b="1" dirty="0"/>
              <a:t>V 16. storočí bolo v Španielsku mnoho kníh na indexe a nesmeli sa čítať. </a:t>
            </a:r>
            <a:endParaRPr lang="sk-SK" sz="3800" b="1" dirty="0" smtClean="0"/>
          </a:p>
          <a:p>
            <a:r>
              <a:rPr lang="sk-SK" sz="3800" dirty="0" smtClean="0"/>
              <a:t>Ide </a:t>
            </a:r>
            <a:r>
              <a:rPr lang="sk-SK" sz="3800" dirty="0"/>
              <a:t>tu hlavne o „</a:t>
            </a:r>
            <a:r>
              <a:rPr lang="sk-SK" sz="3800" b="1" dirty="0">
                <a:solidFill>
                  <a:srgbClr val="FF0000"/>
                </a:solidFill>
              </a:rPr>
              <a:t>Zoznam zakázaných kníh</a:t>
            </a:r>
            <a:r>
              <a:rPr lang="sk-SK" sz="3800" dirty="0"/>
              <a:t>“, ktorý bol publikovaný inkvizítorom </a:t>
            </a:r>
            <a:r>
              <a:rPr lang="es-ES" sz="3800" dirty="0" smtClean="0"/>
              <a:t>Fernandom de Valdés vo Valladolide </a:t>
            </a:r>
            <a:r>
              <a:rPr lang="sk-SK" sz="3800" dirty="0" smtClean="0"/>
              <a:t>17</a:t>
            </a:r>
            <a:r>
              <a:rPr lang="sk-SK" sz="3800" dirty="0"/>
              <a:t>. augusta 1559. V ňom sa zakazovali nielen heretické knihy pochádzajúce od autorov z Pyrenejí, ale aj diela „španielskych duchovných“, akými boli svätý Ján z </a:t>
            </a:r>
            <a:r>
              <a:rPr lang="es-ES" sz="3800" dirty="0" smtClean="0"/>
              <a:t>Avily</a:t>
            </a:r>
            <a:r>
              <a:rPr lang="sk-SK" sz="3800" dirty="0" smtClean="0"/>
              <a:t>, </a:t>
            </a:r>
            <a:r>
              <a:rPr lang="sk-SK" sz="3800" dirty="0"/>
              <a:t>sv. František </a:t>
            </a:r>
            <a:r>
              <a:rPr lang="es-ES" sz="3800" dirty="0" smtClean="0"/>
              <a:t>de Borja, Bernabé de Palma, Bartolomé de Carranza, Luis de </a:t>
            </a:r>
            <a:r>
              <a:rPr lang="sk-SK" sz="3800" dirty="0" smtClean="0"/>
              <a:t>Granada</a:t>
            </a:r>
            <a:r>
              <a:rPr lang="sk-SK" sz="3800" dirty="0"/>
              <a:t>, atď. </a:t>
            </a:r>
            <a:r>
              <a:rPr lang="sk-SK" dirty="0"/>
              <a:t> 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4204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Luis de Granada</a:t>
            </a:r>
            <a:endParaRPr lang="es-E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v liste arcibiskupovi </a:t>
            </a:r>
            <a:r>
              <a:rPr lang="es-ES" dirty="0" smtClean="0"/>
              <a:t>Carranzov</a:t>
            </a:r>
            <a:r>
              <a:rPr lang="sk-SK" dirty="0" smtClean="0"/>
              <a:t>i napísal ohľadom </a:t>
            </a:r>
            <a:r>
              <a:rPr lang="sk-SK" b="1" dirty="0" smtClean="0">
                <a:solidFill>
                  <a:srgbClr val="FF0000"/>
                </a:solidFill>
              </a:rPr>
              <a:t>Zoznamu</a:t>
            </a:r>
            <a:r>
              <a:rPr lang="sk-SK" dirty="0" smtClean="0"/>
              <a:t>: „S tým všetkým bude kus práce, pretože Arcibiskup (= inkvizítor </a:t>
            </a:r>
            <a:r>
              <a:rPr lang="es-ES" dirty="0" smtClean="0"/>
              <a:t>Valdés</a:t>
            </a:r>
            <a:r>
              <a:rPr lang="sk-SK" dirty="0" smtClean="0"/>
              <a:t>) je tak proti veciam, ktoré on volá kontempláciou pre ženy čaluníkov“ (Dielo f. L. </a:t>
            </a:r>
            <a:r>
              <a:rPr lang="es-ES" dirty="0" smtClean="0"/>
              <a:t>de Granada</a:t>
            </a:r>
            <a:r>
              <a:rPr lang="sk-SK" dirty="0" smtClean="0"/>
              <a:t>, t. 14, s. 441). V </a:t>
            </a:r>
            <a:r>
              <a:rPr lang="sk-SK" i="1" dirty="0" smtClean="0"/>
              <a:t>Ceste dokonalosti</a:t>
            </a:r>
            <a:r>
              <a:rPr lang="sk-SK" dirty="0" smtClean="0"/>
              <a:t> svätá Terézia viackrát ironizuje proti zmienenému „zoznamu“: porov. Cesta E. 35,4; 36,4. </a:t>
            </a:r>
            <a:r>
              <a:rPr lang="sk-SK" sz="1800" dirty="0" smtClean="0"/>
              <a:t>In: SANTA TERESA</a:t>
            </a:r>
            <a:r>
              <a:rPr lang="es-ES" sz="1800" dirty="0" smtClean="0"/>
              <a:t>, </a:t>
            </a:r>
            <a:r>
              <a:rPr lang="es-ES" sz="1800" i="1" dirty="0" smtClean="0"/>
              <a:t>Libro de la </a:t>
            </a:r>
            <a:r>
              <a:rPr lang="sk-SK" sz="1800" i="1" dirty="0" smtClean="0"/>
              <a:t>Vida</a:t>
            </a:r>
            <a:r>
              <a:rPr lang="sk-SK" sz="1800" dirty="0" smtClean="0"/>
              <a:t>, s. 234-235, por. poznámka pod čiarou č. 15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5925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Zakázané knihy a Terézia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Medzi nimi boli aj </a:t>
            </a:r>
            <a:r>
              <a:rPr lang="sk-SK" b="1" dirty="0">
                <a:solidFill>
                  <a:srgbClr val="FF0000"/>
                </a:solidFill>
              </a:rPr>
              <a:t>niektoré romány</a:t>
            </a:r>
            <a:r>
              <a:rPr lang="sk-SK" dirty="0"/>
              <a:t>, ktoré Terézia rada čítavala a mrzelo ju to, lebo jej pomáhali rozptýliť sa a odpočinúť si, a teraz to nemohla robiť. V zármutku raz </a:t>
            </a:r>
            <a:r>
              <a:rPr lang="sk-SK" b="1" dirty="0"/>
              <a:t>začula slová</a:t>
            </a:r>
            <a:r>
              <a:rPr lang="sk-SK" dirty="0"/>
              <a:t>, ktoré jej povedal Pán: „</a:t>
            </a:r>
            <a:r>
              <a:rPr lang="sk-SK" sz="3900" b="1" i="1" dirty="0">
                <a:solidFill>
                  <a:srgbClr val="FF0000"/>
                </a:solidFill>
              </a:rPr>
              <a:t>Netráp sa, dám ti živú knihu</a:t>
            </a:r>
            <a:r>
              <a:rPr lang="sk-SK" dirty="0"/>
              <a:t>“. Nemohla však pochopiť ich význam, ani príčinu, prečo jej to bolo povedané. Nemala ešte videnia. Zrejme táto udalosť sa stala hodne pred augustom 1559, kedy u Terézii došlo k „mystickému spojeniu“ a začala mávať „uchvátenia [</a:t>
            </a:r>
            <a:r>
              <a:rPr lang="es-ES" i="1" dirty="0"/>
              <a:t>arrobamientos</a:t>
            </a:r>
            <a:r>
              <a:rPr lang="sk-SK" dirty="0"/>
              <a:t>]“.</a:t>
            </a:r>
          </a:p>
        </p:txBody>
      </p:sp>
    </p:spTree>
    <p:extLst>
      <p:ext uri="{BB962C8B-B14F-4D97-AF65-F5344CB8AC3E}">
        <p14:creationId xmlns:p14="http://schemas.microsoft.com/office/powerpoint/2010/main" val="130397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/>
              <a:t>Kristova láska poučuje a je „Knihou“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Terézia zistila</a:t>
            </a:r>
            <a:r>
              <a:rPr lang="sk-SK" dirty="0"/>
              <a:t>, že tou pravou knihou, v ktorej našla a videla všetky pravdy, bol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sám Pán</a:t>
            </a:r>
            <a:r>
              <a:rPr lang="sk-SK" dirty="0"/>
              <a:t>. On tú „knihu“ vtlačil do jej duše, takže </a:t>
            </a:r>
            <a:r>
              <a:rPr lang="sk-SK" u="sng" dirty="0"/>
              <a:t>na nič z nej nemohla zabudnúť</a:t>
            </a:r>
            <a:r>
              <a:rPr lang="sk-SK" dirty="0"/>
              <a:t>. Postrehla, že tomu,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čo sa díva na Kristovo utrpenie</a:t>
            </a:r>
            <a:r>
              <a:rPr lang="sk-SK" dirty="0"/>
              <a:t> a má stále pred očami jeho muky a ponižovanie,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tomu sa trápenia tohto života stanú slasťou a cťou, ochotne ich znáša</a:t>
            </a:r>
            <a:r>
              <a:rPr lang="sk-SK" dirty="0"/>
              <a:t>. Vidí čoraz jasnejšie, koľko dlhuje milujúcemu Bohu a nereptá nad svojím osudom, či utrpením.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8047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8.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Túžba vidieť Božiu tvár</a:t>
            </a:r>
            <a:b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sk-SK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 mnohých miest Teréziiných spisov vyviera </a:t>
            </a:r>
            <a:r>
              <a:rPr lang="sk-SK" b="1" dirty="0">
                <a:solidFill>
                  <a:srgbClr val="FF0000"/>
                </a:solidFill>
              </a:rPr>
              <a:t>horúca túžba po videní </a:t>
            </a:r>
            <a:r>
              <a:rPr lang="sk-SK" b="1" dirty="0" smtClean="0">
                <a:solidFill>
                  <a:srgbClr val="FF0000"/>
                </a:solidFill>
              </a:rPr>
              <a:t>Boha</a:t>
            </a:r>
            <a:r>
              <a:rPr lang="sk-SK" dirty="0" smtClean="0"/>
              <a:t>.</a:t>
            </a:r>
          </a:p>
          <a:p>
            <a:r>
              <a:rPr lang="sk-SK" dirty="0" smtClean="0"/>
              <a:t>Je </a:t>
            </a:r>
            <a:r>
              <a:rPr lang="sk-SK" dirty="0"/>
              <a:t>to typický znak toho, že ho na zemi istotne stretla a stratila záujem o čokoľvek </a:t>
            </a:r>
            <a:r>
              <a:rPr lang="sk-SK" dirty="0" smtClean="0"/>
              <a:t>iné.</a:t>
            </a:r>
          </a:p>
          <a:p>
            <a:r>
              <a:rPr lang="sk-SK" dirty="0" smtClean="0"/>
              <a:t>Nasledujúca </a:t>
            </a:r>
            <a:r>
              <a:rPr lang="sk-SK" dirty="0"/>
              <a:t>modlitba je toho efektívnou ukážkou.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6868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Ach, moja Slasť, Pán celého stvorenia a môj Bože!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b="1" dirty="0">
                <a:solidFill>
                  <a:srgbClr val="FF0000"/>
                </a:solidFill>
              </a:rPr>
              <a:t>Ako dlho budem musieť čakať</a:t>
            </a:r>
            <a:r>
              <a:rPr lang="sk-SK" dirty="0"/>
              <a:t>, než ťa uvidím tvárou v tvár? Aký liek ponúkaš tomu, čo má tu na zemi tak málo, že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nemá iné potešenie než Teba</a:t>
            </a:r>
            <a:r>
              <a:rPr lang="sk-SK" dirty="0"/>
              <a:t>? Ach, dlhý život, horký život, život, ktorý sa nežije! Ach, bezútešná samota, na ktorú niet lieku. Kedy teda, Pane, kedy, kedy...? </a:t>
            </a:r>
            <a:r>
              <a:rPr lang="sk-SK" u="sng" dirty="0"/>
              <a:t>Čo budem robiť</a:t>
            </a:r>
            <a:r>
              <a:rPr lang="sk-SK" dirty="0"/>
              <a:t>, moje Dobro, čo budem robiť? Snáď budem túžiť po tom, </a:t>
            </a:r>
            <a:r>
              <a:rPr lang="sk-SK" b="1" dirty="0"/>
              <a:t>aby som už po tebe netúžila</a:t>
            </a:r>
            <a:r>
              <a:rPr lang="sk-SK" dirty="0"/>
              <a:t>? Ach, môj Bože a môj Stvoriteľ? Zraňuješ ma a nedávaš mi liek, zasadzuješ rany, ale ich nevidno; zabíjaš, ale nechávaš ďaleko viac žiť! </a:t>
            </a:r>
          </a:p>
        </p:txBody>
      </p:sp>
    </p:spTree>
    <p:extLst>
      <p:ext uri="{BB962C8B-B14F-4D97-AF65-F5344CB8AC3E}">
        <p14:creationId xmlns:p14="http://schemas.microsoft.com/office/powerpoint/2010/main" val="319487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Napokon, rob, Pane, čo chceš, veď si všemohúci.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 pritom chceš, môj Bože, aby tak opovrhnutia hodný červ mal tak protikladné zážitky? Nech je tak, môj Bože, pretože Ty to chceš. </a:t>
            </a:r>
            <a:r>
              <a:rPr lang="sk-SK" u="sng" dirty="0"/>
              <a:t>Ja chcem len jediné</a:t>
            </a:r>
            <a:r>
              <a:rPr lang="sk-SK" dirty="0"/>
              <a:t>: </a:t>
            </a:r>
            <a:r>
              <a:rPr lang="sk-SK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milovať ťa.</a:t>
            </a:r>
          </a:p>
          <a:p>
            <a:r>
              <a:rPr lang="pl-PL" dirty="0"/>
              <a:t>Porov. </a:t>
            </a:r>
            <a:r>
              <a:rPr lang="cs-CZ" dirty="0"/>
              <a:t>SV. TEREZIE OD JEŽÍŠE, </a:t>
            </a:r>
            <a:r>
              <a:rPr lang="cs-CZ" i="1" dirty="0"/>
              <a:t>Nad Velepísní a jiné spisy,</a:t>
            </a:r>
            <a:r>
              <a:rPr lang="cs-CZ" dirty="0"/>
              <a:t> s. 77-78.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693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1.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Na úvod – Boh duši</a:t>
            </a:r>
            <a:b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sk-SK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„</a:t>
            </a:r>
            <a:r>
              <a:rPr lang="sk-SK" b="1" dirty="0">
                <a:solidFill>
                  <a:srgbClr val="FF0000"/>
                </a:solidFill>
              </a:rPr>
              <a:t>A čo ak ťa chcem uchvátiť? </a:t>
            </a:r>
            <a:r>
              <a:rPr lang="sk-SK" dirty="0"/>
              <a:t>Zabrániš tomu, aby sa tvoje stiesnené srdce rozšírilo? </a:t>
            </a:r>
            <a:r>
              <a:rPr lang="sk-SK" b="1" dirty="0"/>
              <a:t>Dokázala by si holými rukami zadržať vody oceánu, keď sa chcú rozliať?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Spravíš dobre, keď mi dovolíš, aby som ťa miloval, ako po tom túžim. </a:t>
            </a:r>
            <a:r>
              <a:rPr lang="sk-SK" dirty="0"/>
              <a:t>Chceš to naozaj? </a:t>
            </a:r>
            <a:r>
              <a:rPr lang="sk-SK" u="sng" dirty="0"/>
              <a:t>Ak ma s</a:t>
            </a:r>
            <a:r>
              <a:rPr lang="sk-SK" u="sng" dirty="0" smtClean="0"/>
              <a:t>poznáš</a:t>
            </a:r>
            <a:r>
              <a:rPr lang="sk-SK" u="sng" dirty="0"/>
              <a:t>, nebudeš žasnúť nad mojou velebnosťou</a:t>
            </a:r>
            <a:r>
              <a:rPr lang="sk-SK" dirty="0"/>
              <a:t>,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moja krása bude pre teba pramenitou vodou</a:t>
            </a:r>
            <a:r>
              <a:rPr lang="sk-SK" dirty="0"/>
              <a:t>. Až budeš </a:t>
            </a:r>
            <a:r>
              <a:rPr lang="sk-SK" b="1" dirty="0">
                <a:solidFill>
                  <a:srgbClr val="FF0000"/>
                </a:solidFill>
              </a:rPr>
              <a:t>zahrnutá nespočetnými darmi</a:t>
            </a:r>
            <a:r>
              <a:rPr lang="sk-SK" dirty="0"/>
              <a:t>, len povieš: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To je On</a:t>
            </a:r>
            <a:r>
              <a:rPr lang="sk-SK" dirty="0" smtClean="0"/>
              <a:t>!“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544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Ďakujem za pozornosť!</a:t>
            </a:r>
            <a:endParaRPr lang="sk-SK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sk-SK" sz="5100" b="1" dirty="0"/>
              <a:t>S. Dominika Alžbeta Dufferová OSU</a:t>
            </a:r>
            <a:endParaRPr lang="sk-SK" sz="5100" dirty="0"/>
          </a:p>
          <a:p>
            <a:r>
              <a:rPr lang="sk-SK" b="1" dirty="0"/>
              <a:t> </a:t>
            </a:r>
            <a:endParaRPr lang="sk-SK" dirty="0"/>
          </a:p>
          <a:p>
            <a:r>
              <a:rPr lang="sk-SK" b="1" dirty="0"/>
              <a:t>Katedra etiky a morálnej filozofie</a:t>
            </a:r>
            <a:endParaRPr lang="sk-SK" dirty="0"/>
          </a:p>
          <a:p>
            <a:r>
              <a:rPr lang="sk-SK" b="1" dirty="0"/>
              <a:t>Filozofická fakulta</a:t>
            </a:r>
            <a:endParaRPr lang="sk-SK" dirty="0"/>
          </a:p>
          <a:p>
            <a:r>
              <a:rPr lang="sk-SK" b="1" dirty="0"/>
              <a:t>Trnavská univerzita v Trnave</a:t>
            </a:r>
            <a:endParaRPr lang="sk-SK" dirty="0"/>
          </a:p>
          <a:p>
            <a:r>
              <a:rPr lang="sk-SK" b="1" dirty="0"/>
              <a:t> </a:t>
            </a:r>
            <a:endParaRPr lang="sk-SK" dirty="0"/>
          </a:p>
          <a:p>
            <a:r>
              <a:rPr lang="sk-SK" b="1" dirty="0"/>
              <a:t>Hornopotočná 23</a:t>
            </a:r>
            <a:endParaRPr lang="sk-SK" dirty="0"/>
          </a:p>
          <a:p>
            <a:r>
              <a:rPr lang="sk-SK" b="1" dirty="0"/>
              <a:t>918 43 Trnava</a:t>
            </a:r>
            <a:endParaRPr lang="sk-SK" dirty="0"/>
          </a:p>
          <a:p>
            <a:r>
              <a:rPr lang="sk-SK" b="1" dirty="0"/>
              <a:t> </a:t>
            </a:r>
            <a:endParaRPr lang="sk-SK" dirty="0"/>
          </a:p>
          <a:p>
            <a:r>
              <a:rPr lang="sk-SK" b="1" u="sng" dirty="0" err="1">
                <a:hlinkClick r:id="rId2"/>
              </a:rPr>
              <a:t>www.truni.sk</a:t>
            </a:r>
            <a:endParaRPr lang="sk-SK" dirty="0"/>
          </a:p>
          <a:p>
            <a:r>
              <a:rPr lang="sk-SK" b="1" dirty="0"/>
              <a:t>E-mail:</a:t>
            </a:r>
            <a:endParaRPr lang="sk-SK" dirty="0"/>
          </a:p>
          <a:p>
            <a:r>
              <a:rPr lang="sk-SK" b="1" u="sng" dirty="0" err="1">
                <a:hlinkClick r:id="rId3"/>
              </a:rPr>
              <a:t>alzbeta.dufferová@gmail.com</a:t>
            </a: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4887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/>
              <a:t>Ako divne krásne je človekovi pri </a:t>
            </a:r>
            <a:r>
              <a:rPr lang="sk-SK" b="1" dirty="0" smtClean="0"/>
              <a:t> </a:t>
            </a:r>
            <a:r>
              <a:rPr lang="sk-SK" b="1" dirty="0"/>
              <a:t>týchto </a:t>
            </a:r>
            <a:r>
              <a:rPr lang="sk-SK" b="1" dirty="0" smtClean="0"/>
              <a:t>slovách! 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Niet v nich ani stopy po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sentimentalite</a:t>
            </a:r>
            <a:r>
              <a:rPr lang="sk-SK" dirty="0"/>
              <a:t>, a predsa </a:t>
            </a:r>
            <a:r>
              <a:rPr lang="sk-SK" dirty="0">
                <a:solidFill>
                  <a:srgbClr val="FF0000"/>
                </a:solidFill>
              </a:rPr>
              <a:t>sú nabité citmi úžasu</a:t>
            </a:r>
            <a:r>
              <a:rPr lang="sk-SK" dirty="0"/>
              <a:t>, </a:t>
            </a:r>
            <a:r>
              <a:rPr lang="sk-SK" b="1" dirty="0">
                <a:solidFill>
                  <a:srgbClr val="00B050"/>
                </a:solidFill>
              </a:rPr>
              <a:t>dôvery</a:t>
            </a:r>
            <a:r>
              <a:rPr lang="sk-SK" dirty="0"/>
              <a:t>, odrážajú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nevýslovnú krásu </a:t>
            </a:r>
            <a:r>
              <a:rPr lang="sk-SK" dirty="0"/>
              <a:t>a občerstvujú vodou </a:t>
            </a:r>
            <a:r>
              <a:rPr lang="sk-SK" b="1" dirty="0">
                <a:solidFill>
                  <a:srgbClr val="00B050"/>
                </a:solidFill>
              </a:rPr>
              <a:t>nevysychajúceho prameňa</a:t>
            </a:r>
            <a:r>
              <a:rPr lang="sk-SK" dirty="0"/>
              <a:t>.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Kto je Ten, čo v nich presakuje svetlom svojej nádhery </a:t>
            </a:r>
            <a:r>
              <a:rPr lang="sk-SK" dirty="0"/>
              <a:t>a 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túži milovať tak, ako </a:t>
            </a:r>
            <a:r>
              <a:rPr lang="sk-SK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vie len On</a:t>
            </a:r>
            <a:r>
              <a:rPr lang="sk-SK" dirty="0" smtClean="0"/>
              <a:t>, </a:t>
            </a:r>
            <a:r>
              <a:rPr lang="sk-SK" dirty="0"/>
              <a:t>tú, ktorú sám stvoril, a </a:t>
            </a:r>
            <a:r>
              <a:rPr lang="sk-SK" u="sng" dirty="0"/>
              <a:t>stvoril pre seba</a:t>
            </a:r>
            <a:r>
              <a:rPr lang="sk-SK" dirty="0"/>
              <a:t>, aby sa v nej kochal, kochal naveky, ak... </a:t>
            </a:r>
            <a:r>
              <a:rPr lang="sk-SK" b="1" u="sng" dirty="0"/>
              <a:t>len ak mu to dovolí?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3397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Vzťah zrodený z Božej iniciatívy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</a:t>
            </a:r>
            <a:r>
              <a:rPr lang="sk-SK" dirty="0" smtClean="0"/>
              <a:t>e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tajomstvom</a:t>
            </a:r>
            <a:r>
              <a:rPr lang="sk-SK" dirty="0"/>
              <a:t> </a:t>
            </a:r>
            <a:r>
              <a:rPr lang="sk-SK" b="1" dirty="0">
                <a:solidFill>
                  <a:srgbClr val="FF0000"/>
                </a:solidFill>
              </a:rPr>
              <a:t>pôsobenia milosti </a:t>
            </a:r>
            <a:r>
              <a:rPr lang="sk-SK" dirty="0"/>
              <a:t>a </a:t>
            </a:r>
            <a:r>
              <a:rPr lang="sk-SK" dirty="0" smtClean="0"/>
              <a:t>jeho </a:t>
            </a:r>
            <a:r>
              <a:rPr lang="sk-SK" dirty="0"/>
              <a:t>prijatia vyvolenou osobou </a:t>
            </a:r>
            <a:r>
              <a:rPr lang="sk-SK" dirty="0" smtClean="0"/>
              <a:t>i</a:t>
            </a:r>
            <a:r>
              <a:rPr lang="sk-SK" dirty="0"/>
              <a:t> </a:t>
            </a:r>
            <a:r>
              <a:rPr lang="sk-SK" b="1" dirty="0" smtClean="0">
                <a:solidFill>
                  <a:srgbClr val="FF0000"/>
                </a:solidFill>
              </a:rPr>
              <a:t>spoluúčinkovania</a:t>
            </a:r>
            <a:r>
              <a:rPr lang="sk-SK" dirty="0" smtClean="0"/>
              <a:t>.</a:t>
            </a:r>
          </a:p>
          <a:p>
            <a:r>
              <a:rPr lang="sk-SK" dirty="0" smtClean="0"/>
              <a:t>Tou </a:t>
            </a:r>
            <a:r>
              <a:rPr lang="sk-SK" dirty="0"/>
              <a:t>osobou sa </a:t>
            </a:r>
            <a:r>
              <a:rPr lang="sk-SK" dirty="0" smtClean="0"/>
              <a:t>môže </a:t>
            </a:r>
            <a:r>
              <a:rPr lang="sk-SK" dirty="0"/>
              <a:t>stať </a:t>
            </a:r>
            <a:r>
              <a:rPr lang="sk-SK" dirty="0" smtClean="0"/>
              <a:t>každý z nás.</a:t>
            </a:r>
          </a:p>
          <a:p>
            <a:r>
              <a:rPr lang="sk-SK" dirty="0" smtClean="0"/>
              <a:t>Preto </a:t>
            </a:r>
            <a:r>
              <a:rPr lang="sk-SK" dirty="0"/>
              <a:t>sme sem prišli. Pán robí divy aj dnes. </a:t>
            </a:r>
            <a:r>
              <a:rPr lang="sk-SK" b="1" dirty="0">
                <a:solidFill>
                  <a:srgbClr val="00B050"/>
                </a:solidFill>
              </a:rPr>
              <a:t>Dôverujme mu</a:t>
            </a:r>
            <a:r>
              <a:rPr lang="sk-SK" dirty="0"/>
              <a:t>. </a:t>
            </a:r>
            <a:endParaRPr lang="sk-SK" dirty="0" smtClean="0"/>
          </a:p>
          <a:p>
            <a:r>
              <a:rPr lang="sk-SK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Neprestal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byť všemocným</a:t>
            </a:r>
            <a:r>
              <a:rPr lang="sk-SK" dirty="0"/>
              <a:t>,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vševediacim</a:t>
            </a:r>
            <a:r>
              <a:rPr lang="sk-SK" dirty="0"/>
              <a:t>, dobrým, úžasným a jediným, tým istým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Bohom</a:t>
            </a:r>
            <a:r>
              <a:rPr lang="sk-SK" dirty="0"/>
              <a:t>, ktorý </a:t>
            </a:r>
            <a:r>
              <a:rPr lang="sk-SK" sz="4000" b="1" dirty="0"/>
              <a:t>bol</a:t>
            </a:r>
            <a:r>
              <a:rPr lang="sk-SK" dirty="0"/>
              <a:t>, ktorý </a:t>
            </a:r>
            <a:r>
              <a:rPr lang="sk-SK" sz="4000" b="1" dirty="0"/>
              <a:t>je</a:t>
            </a:r>
            <a:r>
              <a:rPr lang="sk-SK" dirty="0"/>
              <a:t> a ktorý </a:t>
            </a:r>
            <a:r>
              <a:rPr lang="sk-SK" sz="4000" b="1" dirty="0"/>
              <a:t>príde</a:t>
            </a:r>
            <a:r>
              <a:rPr lang="sk-SK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44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Výzva pre teba i pre mňa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4400" dirty="0"/>
              <a:t>„Spravíš dobre, keď mi dovolíš, aby som ťa miloval, ako po tom túžim.“ </a:t>
            </a:r>
          </a:p>
          <a:p>
            <a:r>
              <a:rPr lang="sk-SK" sz="4400" dirty="0" smtClean="0"/>
              <a:t>Dovoľ Mu teda, </a:t>
            </a:r>
            <a:r>
              <a:rPr lang="sk-SK" sz="4400" dirty="0"/>
              <a:t>aby </a:t>
            </a:r>
            <a:r>
              <a:rPr lang="sk-SK" sz="4400" dirty="0" smtClean="0"/>
              <a:t>ťa mohol </a:t>
            </a:r>
            <a:r>
              <a:rPr lang="sk-SK" sz="4400" dirty="0"/>
              <a:t>milovať tak, ako po tom On sám túži.</a:t>
            </a:r>
          </a:p>
          <a:p>
            <a:endParaRPr lang="sk-SK" sz="4400" dirty="0"/>
          </a:p>
        </p:txBody>
      </p:sp>
    </p:spTree>
    <p:extLst>
      <p:ext uri="{BB962C8B-B14F-4D97-AF65-F5344CB8AC3E}">
        <p14:creationId xmlns:p14="http://schemas.microsoft.com/office/powerpoint/2010/main" val="148247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r>
              <a:rPr lang="sk-SK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 </a:t>
            </a:r>
            <a: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Nestačí zbabelo kráčať pred Bohom a so strachom neuraziť ho</a:t>
            </a:r>
            <a:br>
              <a:rPr lang="sk-SK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sk-SK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Jedno z </a:t>
            </a:r>
            <a:r>
              <a:rPr lang="sk-SK" u="sng" dirty="0"/>
              <a:t>veľkých omilostení</a:t>
            </a:r>
            <a:r>
              <a:rPr lang="sk-SK" dirty="0"/>
              <a:t>, za ktoré Terézia ďakuje Bohu, bola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odvaha</a:t>
            </a:r>
            <a:r>
              <a:rPr lang="sk-SK" dirty="0"/>
              <a:t>, že sa vedela </a:t>
            </a:r>
            <a:r>
              <a:rPr lang="sk-SK" b="1" u="sng" dirty="0"/>
              <a:t>postaviť zoči-voči démonom</a:t>
            </a:r>
            <a:r>
              <a:rPr lang="sk-SK" dirty="0"/>
              <a:t>. </a:t>
            </a:r>
            <a:endParaRPr lang="sk-SK" dirty="0" smtClean="0"/>
          </a:p>
          <a:p>
            <a:r>
              <a:rPr lang="sk-SK" dirty="0" smtClean="0"/>
              <a:t>Prečo?</a:t>
            </a:r>
          </a:p>
          <a:p>
            <a:r>
              <a:rPr lang="sk-SK" dirty="0"/>
              <a:t>Doteraz kráčala pred Pánom zbabelo a so strachom, len aby ho neurazila. Nie je to síce ničím, ale </a:t>
            </a:r>
            <a:r>
              <a:rPr lang="sk-SK" b="1" dirty="0"/>
              <a:t>vo svetle</a:t>
            </a:r>
            <a:r>
              <a:rPr lang="sk-SK" dirty="0"/>
              <a:t>, ktoré dostala neskôr a ktoré ju ožiarilo zvnútra vidí, že to určite </a:t>
            </a:r>
            <a:r>
              <a:rPr lang="sk-SK" b="1" dirty="0">
                <a:solidFill>
                  <a:srgbClr val="00B050"/>
                </a:solidFill>
              </a:rPr>
              <a:t>nebol zdroj „pozitívnej energie“</a:t>
            </a:r>
            <a:r>
              <a:rPr lang="sk-SK" dirty="0"/>
              <a:t> – ako by sme to dnes povedali. </a:t>
            </a:r>
          </a:p>
        </p:txBody>
      </p:sp>
    </p:spTree>
    <p:extLst>
      <p:ext uri="{BB962C8B-B14F-4D97-AF65-F5344CB8AC3E}">
        <p14:creationId xmlns:p14="http://schemas.microsoft.com/office/powerpoint/2010/main" val="359849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Náš Pán a Kráľ</a:t>
            </a:r>
            <a:endParaRPr lang="sk-SK" b="1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Lebo náš Kráľ </a:t>
            </a:r>
            <a:r>
              <a:rPr lang="sk-SK" b="1" dirty="0">
                <a:solidFill>
                  <a:srgbClr val="FF0000"/>
                </a:solidFill>
              </a:rPr>
              <a:t>je všemocný </a:t>
            </a:r>
            <a:r>
              <a:rPr lang="sk-SK" dirty="0"/>
              <a:t>a veľký Pán, ktorý </a:t>
            </a:r>
            <a:r>
              <a:rPr lang="sk-SK" dirty="0">
                <a:solidFill>
                  <a:srgbClr val="FF0000"/>
                </a:solidFill>
              </a:rPr>
              <a:t>všetko môže </a:t>
            </a:r>
            <a:r>
              <a:rPr lang="sk-SK" dirty="0"/>
              <a:t>a všetko </a:t>
            </a:r>
            <a:r>
              <a:rPr lang="sk-SK" dirty="0">
                <a:solidFill>
                  <a:srgbClr val="FF0000"/>
                </a:solidFill>
              </a:rPr>
              <a:t>udržuje</a:t>
            </a:r>
            <a:r>
              <a:rPr lang="sk-SK" dirty="0"/>
              <a:t>, a preto sa </a:t>
            </a:r>
            <a:r>
              <a:rPr lang="sk-SK" b="1" u="sng" dirty="0"/>
              <a:t>netreba báť</a:t>
            </a:r>
            <a:r>
              <a:rPr lang="sk-SK" dirty="0"/>
              <a:t>, ale skutočne treba odhodlane kráčať pred </a:t>
            </a:r>
            <a:r>
              <a:rPr lang="sk-SK" dirty="0" smtClean="0"/>
              <a:t>ním.</a:t>
            </a:r>
          </a:p>
          <a:p>
            <a:r>
              <a:rPr lang="sk-SK" dirty="0" smtClean="0"/>
              <a:t>Viackrát </a:t>
            </a:r>
            <a:r>
              <a:rPr lang="sk-SK" dirty="0"/>
              <a:t>to už predtým zdôrazňovala, napríklad aj 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 20., </a:t>
            </a:r>
            <a:r>
              <a:rPr lang="sk-SK" dirty="0"/>
              <a:t>aj </a:t>
            </a: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v 25. </a:t>
            </a:r>
            <a:r>
              <a:rPr lang="sk-SK" dirty="0"/>
              <a:t>kapitole svojej Autobiografie (Knihy života).</a:t>
            </a:r>
          </a:p>
        </p:txBody>
      </p:sp>
    </p:spTree>
    <p:extLst>
      <p:ext uri="{BB962C8B-B14F-4D97-AF65-F5344CB8AC3E}">
        <p14:creationId xmlns:p14="http://schemas.microsoft.com/office/powerpoint/2010/main" val="89131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893</Words>
  <Application>Microsoft Office PowerPoint</Application>
  <PresentationFormat>Prezentácia na obrazovke (4:3)</PresentationFormat>
  <Paragraphs>122</Paragraphs>
  <Slides>40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40</vt:i4>
      </vt:variant>
    </vt:vector>
  </HeadingPairs>
  <TitlesOfParts>
    <vt:vector size="41" baseType="lpstr">
      <vt:lpstr>Motív Office</vt:lpstr>
      <vt:lpstr>Dobrý duch zbavuje človeka strachu a vlieva mu do duše lásku.  Terézia Veľká vo svojej autobiografii Kniha života, 26. kapitola </vt:lpstr>
      <vt:lpstr>OBSAH</vt:lpstr>
      <vt:lpstr>Prezentácia programu PowerPoint</vt:lpstr>
      <vt:lpstr>1. Na úvod – Boh duši </vt:lpstr>
      <vt:lpstr>Ako divne krásne je človekovi pri  týchto slovách! </vt:lpstr>
      <vt:lpstr>Vzťah zrodený z Božej iniciatívy</vt:lpstr>
      <vt:lpstr>Výzva pre teba i pre mňa</vt:lpstr>
      <vt:lpstr> 2. Nestačí zbabelo kráčať pred Bohom a so strachom neuraziť ho </vt:lpstr>
      <vt:lpstr>Náš Pán a Kráľ</vt:lpstr>
      <vt:lpstr>Dvadsiata kapitola Knihy života</vt:lpstr>
      <vt:lpstr>Dvadsiata kapitola Knihy života</vt:lpstr>
      <vt:lpstr>Dvadsiata piata kapitola</vt:lpstr>
      <vt:lpstr>Neodovzdať diablovi svoje zbrane</vt:lpstr>
      <vt:lpstr>Čistota, chudoba a poslušnosť</vt:lpstr>
      <vt:lpstr>Duša, čo neočakáva pocty, nepachtí po majetkoch a vyhýba sa slastiam</vt:lpstr>
      <vt:lpstr>Akí sme my...</vt:lpstr>
      <vt:lpstr> 3. Vznešené veci ducha sa nesmú dostať do úst štekajúcich psov </vt:lpstr>
      <vt:lpstr>Prečo?</vt:lpstr>
      <vt:lpstr>Príkaz napísať túto knihu </vt:lpstr>
      <vt:lpstr>Štekajúci psi</vt:lpstr>
      <vt:lpstr> 4. Čoho sa bojíš? Či nevieš, že som všemocný? Či nesplním, čo som ti sľúbil? </vt:lpstr>
      <vt:lpstr>Naplnenie prísľubu</vt:lpstr>
      <vt:lpstr>Osoh z myslenia na vlastné hriechy</vt:lpstr>
      <vt:lpstr>Čo treba na lepšie pochopenie Boha</vt:lpstr>
      <vt:lpstr>Čo býva podnetom k zanechaniu pozemských dobier</vt:lpstr>
      <vt:lpstr> 5. Všetko, čo Pán činí v duši, treba zveriť duchovnému vodcovi </vt:lpstr>
      <vt:lpstr> 6. Niet poslušnosti bez rozhodnutia trpieť </vt:lpstr>
      <vt:lpstr>Pokušenie odísť od spovedníka</vt:lpstr>
      <vt:lpstr>Spovedník nemusí vždy dobre radiť </vt:lpstr>
      <vt:lpstr>Upozornenie Pána </vt:lpstr>
      <vt:lpstr> 7. Svetlo modlitby a sviatosti prekračuje naše schopnosti </vt:lpstr>
      <vt:lpstr>Dôležitý bod vnútorného rozlišovania</vt:lpstr>
      <vt:lpstr>8. „Netráp sa, dám ti živú knihu“ </vt:lpstr>
      <vt:lpstr>Luis de Granada</vt:lpstr>
      <vt:lpstr>Zakázané knihy a Terézia</vt:lpstr>
      <vt:lpstr>Kristova láska poučuje a je „Knihou“</vt:lpstr>
      <vt:lpstr>8. Túžba vidieť Božiu tvár </vt:lpstr>
      <vt:lpstr>Ach, moja Slasť, Pán celého stvorenia a môj Bože! </vt:lpstr>
      <vt:lpstr>Napokon, rob, Pane, čo chceš, veď si všemohúci. </vt:lpstr>
      <vt:lpstr>Ďakujem za pozornosť!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Dobrý duch zbavuje človeka strachu a vlieva mu do duše lásku.  Terézia Veľká vo svojej autobiografii Kniha života, 26. kapitola</dc:title>
  <dc:creator>Uzivatel</dc:creator>
  <cp:lastModifiedBy>Uzivatel</cp:lastModifiedBy>
  <cp:revision>19</cp:revision>
  <dcterms:created xsi:type="dcterms:W3CDTF">2017-03-12T19:21:04Z</dcterms:created>
  <dcterms:modified xsi:type="dcterms:W3CDTF">2017-03-20T20:47:14Z</dcterms:modified>
</cp:coreProperties>
</file>