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Upravte štýly predlohy textu</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sk-SK"/>
          </a:p>
        </p:txBody>
      </p:sp>
      <p:sp>
        <p:nvSpPr>
          <p:cNvPr id="4" name="Zástupný symbol dátumu 3"/>
          <p:cNvSpPr>
            <a:spLocks noGrp="1"/>
          </p:cNvSpPr>
          <p:nvPr>
            <p:ph type="dt" sz="half" idx="10"/>
          </p:nvPr>
        </p:nvSpPr>
        <p:spPr/>
        <p:txBody>
          <a:bodyPr/>
          <a:lstStyle/>
          <a:p>
            <a:fld id="{DE9E3E6F-C40A-44DC-A11B-D34E4E7C40F8}" type="datetimeFigureOut">
              <a:rPr lang="sk-SK" smtClean="0"/>
              <a:t>2. 6. 2017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462905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zvislého textu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DE9E3E6F-C40A-44DC-A11B-D34E4E7C40F8}" type="datetimeFigureOut">
              <a:rPr lang="sk-SK" smtClean="0"/>
              <a:t>2. 6. 2017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3194468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lang="sk-SK" smtClean="0"/>
              <a:t>Upravte štýly predlohy textu</a:t>
            </a:r>
            <a:endParaRPr lang="sk-SK"/>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DE9E3E6F-C40A-44DC-A11B-D34E4E7C40F8}" type="datetimeFigureOut">
              <a:rPr lang="sk-SK" smtClean="0"/>
              <a:t>2. 6. 2017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1747203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10"/>
          </p:nvPr>
        </p:nvSpPr>
        <p:spPr/>
        <p:txBody>
          <a:bodyPr/>
          <a:lstStyle/>
          <a:p>
            <a:fld id="{DE9E3E6F-C40A-44DC-A11B-D34E4E7C40F8}" type="datetimeFigureOut">
              <a:rPr lang="sk-SK" smtClean="0"/>
              <a:t>2. 6. 2017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3194021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sk-SK" smtClean="0"/>
              <a:t>Upravte štýly predlohy textu</a:t>
            </a:r>
            <a:endParaRPr lang="sk-SK"/>
          </a:p>
        </p:txBody>
      </p:sp>
      <p:sp>
        <p:nvSpPr>
          <p:cNvPr id="3" name="Zástupný symbol tex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Zástupný symbol dátumu 3"/>
          <p:cNvSpPr>
            <a:spLocks noGrp="1"/>
          </p:cNvSpPr>
          <p:nvPr>
            <p:ph type="dt" sz="half" idx="10"/>
          </p:nvPr>
        </p:nvSpPr>
        <p:spPr/>
        <p:txBody>
          <a:bodyPr/>
          <a:lstStyle/>
          <a:p>
            <a:fld id="{DE9E3E6F-C40A-44DC-A11B-D34E4E7C40F8}" type="datetimeFigureOut">
              <a:rPr lang="sk-SK" smtClean="0"/>
              <a:t>2. 6. 2017</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2498638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obsah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obsah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dátumu 4"/>
          <p:cNvSpPr>
            <a:spLocks noGrp="1"/>
          </p:cNvSpPr>
          <p:nvPr>
            <p:ph type="dt" sz="half" idx="10"/>
          </p:nvPr>
        </p:nvSpPr>
        <p:spPr/>
        <p:txBody>
          <a:bodyPr/>
          <a:lstStyle/>
          <a:p>
            <a:fld id="{DE9E3E6F-C40A-44DC-A11B-D34E4E7C40F8}" type="datetimeFigureOut">
              <a:rPr lang="sk-SK" smtClean="0"/>
              <a:t>2. 6. 2017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2023027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sk-SK" smtClean="0"/>
              <a:t>Upravte štýly predlohy textu</a:t>
            </a:r>
            <a:endParaRPr lang="sk-SK"/>
          </a:p>
        </p:txBody>
      </p:sp>
      <p:sp>
        <p:nvSpPr>
          <p:cNvPr id="3" name="Zástupný symbol tex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Zástupný symbol obsah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5" name="Zástupný symbol tex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Zástupný symbol obsah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7" name="Zástupný symbol dátumu 6"/>
          <p:cNvSpPr>
            <a:spLocks noGrp="1"/>
          </p:cNvSpPr>
          <p:nvPr>
            <p:ph type="dt" sz="half" idx="10"/>
          </p:nvPr>
        </p:nvSpPr>
        <p:spPr/>
        <p:txBody>
          <a:bodyPr/>
          <a:lstStyle/>
          <a:p>
            <a:fld id="{DE9E3E6F-C40A-44DC-A11B-D34E4E7C40F8}" type="datetimeFigureOut">
              <a:rPr lang="sk-SK" smtClean="0"/>
              <a:t>2. 6. 2017</a:t>
            </a:fld>
            <a:endParaRPr lang="sk-SK"/>
          </a:p>
        </p:txBody>
      </p:sp>
      <p:sp>
        <p:nvSpPr>
          <p:cNvPr id="8" name="Zástupný symbol päty 7"/>
          <p:cNvSpPr>
            <a:spLocks noGrp="1"/>
          </p:cNvSpPr>
          <p:nvPr>
            <p:ph type="ftr" sz="quarter" idx="11"/>
          </p:nvPr>
        </p:nvSpPr>
        <p:spPr/>
        <p:txBody>
          <a:bodyPr/>
          <a:lstStyle/>
          <a:p>
            <a:endParaRPr lang="sk-SK"/>
          </a:p>
        </p:txBody>
      </p:sp>
      <p:sp>
        <p:nvSpPr>
          <p:cNvPr id="9" name="Zástupný symbol čísla snímky 8"/>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206072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smtClean="0"/>
              <a:t>Upravte štýly predlohy textu</a:t>
            </a:r>
            <a:endParaRPr lang="sk-SK"/>
          </a:p>
        </p:txBody>
      </p:sp>
      <p:sp>
        <p:nvSpPr>
          <p:cNvPr id="3" name="Zástupný symbol dátumu 2"/>
          <p:cNvSpPr>
            <a:spLocks noGrp="1"/>
          </p:cNvSpPr>
          <p:nvPr>
            <p:ph type="dt" sz="half" idx="10"/>
          </p:nvPr>
        </p:nvSpPr>
        <p:spPr/>
        <p:txBody>
          <a:bodyPr/>
          <a:lstStyle/>
          <a:p>
            <a:fld id="{DE9E3E6F-C40A-44DC-A11B-D34E4E7C40F8}" type="datetimeFigureOut">
              <a:rPr lang="sk-SK" smtClean="0"/>
              <a:t>2. 6. 2017</a:t>
            </a:fld>
            <a:endParaRPr lang="sk-SK"/>
          </a:p>
        </p:txBody>
      </p:sp>
      <p:sp>
        <p:nvSpPr>
          <p:cNvPr id="4" name="Zástupný symbol päty 3"/>
          <p:cNvSpPr>
            <a:spLocks noGrp="1"/>
          </p:cNvSpPr>
          <p:nvPr>
            <p:ph type="ftr" sz="quarter" idx="11"/>
          </p:nvPr>
        </p:nvSpPr>
        <p:spPr/>
        <p:txBody>
          <a:bodyPr/>
          <a:lstStyle/>
          <a:p>
            <a:endParaRPr lang="sk-SK"/>
          </a:p>
        </p:txBody>
      </p:sp>
      <p:sp>
        <p:nvSpPr>
          <p:cNvPr id="5" name="Zástupný symbol čísla snímky 4"/>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389816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DE9E3E6F-C40A-44DC-A11B-D34E4E7C40F8}" type="datetimeFigureOut">
              <a:rPr lang="sk-SK" smtClean="0"/>
              <a:t>2. 6. 2017</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1562301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sk-SK" smtClean="0"/>
              <a:t>Upravte štýly predlohy textu</a:t>
            </a:r>
            <a:endParaRPr lang="sk-SK"/>
          </a:p>
        </p:txBody>
      </p:sp>
      <p:sp>
        <p:nvSpPr>
          <p:cNvPr id="3" name="Zástupný symbol obsah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tex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DE9E3E6F-C40A-44DC-A11B-D34E4E7C40F8}" type="datetimeFigureOut">
              <a:rPr lang="sk-SK" smtClean="0"/>
              <a:t>2. 6. 2017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927034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sk-SK" smtClean="0"/>
              <a:t>Upravte štýly predlohy textu</a:t>
            </a:r>
            <a:endParaRPr lang="sk-SK"/>
          </a:p>
        </p:txBody>
      </p:sp>
      <p:sp>
        <p:nvSpPr>
          <p:cNvPr id="3" name="Zástupný symbol obrázka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symbol tex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Zástupný symbol dátumu 4"/>
          <p:cNvSpPr>
            <a:spLocks noGrp="1"/>
          </p:cNvSpPr>
          <p:nvPr>
            <p:ph type="dt" sz="half" idx="10"/>
          </p:nvPr>
        </p:nvSpPr>
        <p:spPr/>
        <p:txBody>
          <a:bodyPr/>
          <a:lstStyle/>
          <a:p>
            <a:fld id="{DE9E3E6F-C40A-44DC-A11B-D34E4E7C40F8}" type="datetimeFigureOut">
              <a:rPr lang="sk-SK" smtClean="0"/>
              <a:t>2. 6. 2017</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594997F0-3147-4693-9275-AA1FFEA7E5F0}" type="slidenum">
              <a:rPr lang="sk-SK" smtClean="0"/>
              <a:t>‹#›</a:t>
            </a:fld>
            <a:endParaRPr lang="sk-SK"/>
          </a:p>
        </p:txBody>
      </p:sp>
    </p:spTree>
    <p:extLst>
      <p:ext uri="{BB962C8B-B14F-4D97-AF65-F5344CB8AC3E}">
        <p14:creationId xmlns:p14="http://schemas.microsoft.com/office/powerpoint/2010/main" val="1092813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k-SK" smtClean="0"/>
              <a:t>Upravte štýly predlohy textu</a:t>
            </a:r>
            <a:endParaRPr lang="sk-SK"/>
          </a:p>
        </p:txBody>
      </p:sp>
      <p:sp>
        <p:nvSpPr>
          <p:cNvPr id="3" name="Zástupný symbol tex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4" name="Zástupný symbol dátum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9E3E6F-C40A-44DC-A11B-D34E4E7C40F8}" type="datetimeFigureOut">
              <a:rPr lang="sk-SK" smtClean="0"/>
              <a:t>2. 6. 2017</a:t>
            </a:fld>
            <a:endParaRPr lang="sk-SK"/>
          </a:p>
        </p:txBody>
      </p:sp>
      <p:sp>
        <p:nvSpPr>
          <p:cNvPr id="5" name="Zástupný symbol päty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symbol čísla snímky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4997F0-3147-4693-9275-AA1FFEA7E5F0}" type="slidenum">
              <a:rPr lang="sk-SK" smtClean="0"/>
              <a:t>‹#›</a:t>
            </a:fld>
            <a:endParaRPr lang="sk-SK"/>
          </a:p>
        </p:txBody>
      </p:sp>
    </p:spTree>
    <p:extLst>
      <p:ext uri="{BB962C8B-B14F-4D97-AF65-F5344CB8AC3E}">
        <p14:creationId xmlns:p14="http://schemas.microsoft.com/office/powerpoint/2010/main" val="399975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mailto:alzbeta.dufferova@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scene3d>
              <a:camera prst="orthographicFront"/>
              <a:lightRig rig="threePt" dir="t"/>
            </a:scene3d>
            <a:sp3d extrusionH="57150">
              <a:bevelT w="38100" h="38100"/>
            </a:sp3d>
          </a:bodyPr>
          <a:lstStyle/>
          <a:p>
            <a:r>
              <a:rPr lang="sk-SK"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Kto Pána svojím životom chváli, môže pošliapať celé peklo</a:t>
            </a:r>
            <a:br>
              <a:rPr lang="sk-SK"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Podnadpis 2"/>
          <p:cNvSpPr>
            <a:spLocks noGrp="1"/>
          </p:cNvSpPr>
          <p:nvPr>
            <p:ph type="subTitle" idx="1"/>
          </p:nvPr>
        </p:nvSpPr>
        <p:spPr/>
        <p:txBody>
          <a:bodyPr>
            <a:normAutofit fontScale="77500" lnSpcReduction="20000"/>
          </a:bodyPr>
          <a:lstStyle/>
          <a:p>
            <a:endParaRPr lang="sk-SK" dirty="0" smtClean="0"/>
          </a:p>
          <a:p>
            <a:r>
              <a:rPr lang="sk-SK" sz="3800" b="1" dirty="0">
                <a:solidFill>
                  <a:srgbClr val="FF0000"/>
                </a:solidFill>
              </a:rPr>
              <a:t>Terézia Veľká v 28. kapitole Knihy života</a:t>
            </a:r>
          </a:p>
          <a:p>
            <a:r>
              <a:rPr lang="sk-SK" b="1" dirty="0" smtClean="0"/>
              <a:t>S. </a:t>
            </a:r>
            <a:r>
              <a:rPr lang="sk-SK" b="1" dirty="0"/>
              <a:t>Dominika Alžbeta Dufferová</a:t>
            </a:r>
            <a:endParaRPr lang="sk-SK" dirty="0"/>
          </a:p>
          <a:p>
            <a:r>
              <a:rPr lang="sk-SK" b="1" dirty="0" smtClean="0"/>
              <a:t>Dom </a:t>
            </a:r>
            <a:r>
              <a:rPr lang="la-Latn" b="1" dirty="0" smtClean="0"/>
              <a:t>Quo Vadis </a:t>
            </a:r>
            <a:r>
              <a:rPr lang="sk-SK" b="1" dirty="0" smtClean="0"/>
              <a:t>24.05.2017</a:t>
            </a:r>
            <a:endParaRPr lang="sk-SK" dirty="0"/>
          </a:p>
          <a:p>
            <a:endParaRPr lang="sk-SK" dirty="0"/>
          </a:p>
        </p:txBody>
      </p:sp>
    </p:spTree>
    <p:extLst>
      <p:ext uri="{BB962C8B-B14F-4D97-AF65-F5344CB8AC3E}">
        <p14:creationId xmlns:p14="http://schemas.microsoft.com/office/powerpoint/2010/main" val="15124972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Imaginárne videnie</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a:t>Tento druh </a:t>
            </a:r>
            <a:r>
              <a:rPr lang="sk-SK" dirty="0" smtClean="0"/>
              <a:t>imaginárneho videnia a vôbec žiadne iné Terézia nevidela  svojimi telesnými očami, </a:t>
            </a:r>
            <a:r>
              <a:rPr lang="sk-SK" dirty="0"/>
              <a:t>„ale očami duše</a:t>
            </a:r>
            <a:r>
              <a:rPr lang="sk-SK" dirty="0" smtClean="0"/>
              <a:t>“</a:t>
            </a:r>
          </a:p>
          <a:p>
            <a:r>
              <a:rPr lang="sk-SK" dirty="0"/>
              <a:t>S</a:t>
            </a:r>
            <a:r>
              <a:rPr lang="sk-SK" dirty="0" smtClean="0"/>
              <a:t>ú </a:t>
            </a:r>
            <a:r>
              <a:rPr lang="sk-SK" dirty="0"/>
              <a:t>tri </a:t>
            </a:r>
            <a:r>
              <a:rPr lang="sk-SK" dirty="0" smtClean="0"/>
              <a:t>videnia: </a:t>
            </a:r>
            <a:r>
              <a:rPr lang="sk-SK" dirty="0"/>
              <a:t>telesné, imaginárne a intelektuálne. Prvý druh videní nikdy nemala a o čom práve hovorí, je imaginárne a tretie – najvyššie je intelektuálne. Pri nižších sa diabol ľahko môže vmiesiť, lebo pridáva svoje napodobeniny a ilúzie, len aby oklamal a zviedol človeka, vsadil do jeho duše pýchu alebo niečo, čo začne rozkladať jeho dušu a čistý vzťah k Bohu. </a:t>
            </a:r>
          </a:p>
        </p:txBody>
      </p:sp>
    </p:spTree>
    <p:extLst>
      <p:ext uri="{BB962C8B-B14F-4D97-AF65-F5344CB8AC3E}">
        <p14:creationId xmlns:p14="http://schemas.microsoft.com/office/powerpoint/2010/main" val="1644042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Nádhera imaginárneho videnia podľa Teréziinho opisu</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smtClean="0"/>
              <a:t>HISTÓRIA - z </a:t>
            </a:r>
            <a:r>
              <a:rPr lang="sk-SK" dirty="0"/>
              <a:t>vlastnej skúsenosti poznala, ako túžila presvedčiť spovedníka, že milosť, ktorú dostala, pochádza od Pána. Boli ale chvíle, keď sama o tom pochybovala a zdalo sa jej, že sa nechala oklamať. Spovedník sa jej pýtal na spôsob akým videla Pána, a to ju poplietlo. Vnútorne začala nariekať, ale hovorila pravdu, aspoň sa jej </a:t>
            </a:r>
            <a:r>
              <a:rPr lang="sk-SK" dirty="0" smtClean="0"/>
              <a:t>tak zdalo</a:t>
            </a:r>
            <a:r>
              <a:rPr lang="sk-SK" dirty="0"/>
              <a:t>, že neklamala, o klamstvo nijako neusilovala, v tom si bola istá. Našťastie, to jej spovedník aj veril a začal ju upokojovať.</a:t>
            </a:r>
          </a:p>
        </p:txBody>
      </p:sp>
    </p:spTree>
    <p:extLst>
      <p:ext uri="{BB962C8B-B14F-4D97-AF65-F5344CB8AC3E}">
        <p14:creationId xmlns:p14="http://schemas.microsoft.com/office/powerpoint/2010/main" val="2230180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Prekážky - riešenie</a:t>
            </a:r>
            <a:endParaRPr lang="sk-SK" b="1" dirty="0"/>
          </a:p>
        </p:txBody>
      </p:sp>
      <p:sp>
        <p:nvSpPr>
          <p:cNvPr id="3" name="Zástupný symbol obsahu 2"/>
          <p:cNvSpPr>
            <a:spLocks noGrp="1"/>
          </p:cNvSpPr>
          <p:nvPr>
            <p:ph idx="1"/>
          </p:nvPr>
        </p:nvSpPr>
        <p:spPr/>
        <p:txBody>
          <a:bodyPr>
            <a:noAutofit/>
          </a:bodyPr>
          <a:lstStyle/>
          <a:p>
            <a:r>
              <a:rPr lang="sk-SK" sz="2800" dirty="0"/>
              <a:t>Vnútorne cítila, že musí s týmito vecami von, ale </a:t>
            </a:r>
            <a:r>
              <a:rPr lang="sk-SK" sz="2800" b="1" dirty="0">
                <a:solidFill>
                  <a:srgbClr val="FF0000"/>
                </a:solidFill>
              </a:rPr>
              <a:t>démon</a:t>
            </a:r>
            <a:r>
              <a:rPr lang="sk-SK" sz="2800" dirty="0"/>
              <a:t> jej nahováral klamstvá, takže sa veľmi </a:t>
            </a:r>
            <a:r>
              <a:rPr lang="sk-SK" sz="2800" dirty="0" smtClean="0"/>
              <a:t>trápila</a:t>
            </a:r>
          </a:p>
          <a:p>
            <a:r>
              <a:rPr lang="sk-SK" sz="2800" dirty="0"/>
              <a:t>„</a:t>
            </a:r>
            <a:r>
              <a:rPr lang="sk-SK" sz="2800" b="1" dirty="0">
                <a:solidFill>
                  <a:srgbClr val="FF0000"/>
                </a:solidFill>
              </a:rPr>
              <a:t>Pán</a:t>
            </a:r>
            <a:r>
              <a:rPr lang="sk-SK" sz="2800" dirty="0"/>
              <a:t> sa tak poponáhľal dať mi toto omilostenie a vyhlásiť túto pravdu, že veľmi rýchle mi bola odňatá pochybnosť či išlo o mámenie, a potom som videla veľmi jasne svoju hlúposť; pretože, keby som strávila mnoho rokov predstavovaním toho, ako by som si mohla vytvoriť tak nádhernú vec, nemohla by som, a ani nevedela, pretože prevyšuje všetko pozemské čo si len možno predstaviť, stačí uviesť len bielobu a lesk.“</a:t>
            </a:r>
          </a:p>
        </p:txBody>
      </p:sp>
    </p:spTree>
    <p:extLst>
      <p:ext uri="{BB962C8B-B14F-4D97-AF65-F5344CB8AC3E}">
        <p14:creationId xmlns:p14="http://schemas.microsoft.com/office/powerpoint/2010/main" val="66498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Žiara - lesk</a:t>
            </a:r>
            <a:endParaRPr lang="sk-SK" b="1" dirty="0"/>
          </a:p>
        </p:txBody>
      </p:sp>
      <p:sp>
        <p:nvSpPr>
          <p:cNvPr id="3" name="Zástupný symbol obsahu 2"/>
          <p:cNvSpPr>
            <a:spLocks noGrp="1"/>
          </p:cNvSpPr>
          <p:nvPr>
            <p:ph idx="1"/>
          </p:nvPr>
        </p:nvSpPr>
        <p:spPr/>
        <p:txBody>
          <a:bodyPr>
            <a:normAutofit lnSpcReduction="10000"/>
          </a:bodyPr>
          <a:lstStyle/>
          <a:p>
            <a:r>
              <a:rPr lang="sk-SK" dirty="0"/>
              <a:t>Nejde o takú žiaru alebo lesk, ktorý by oslepoval, ale je to jemná bieloba a vliata žiara, ktorá oblažuje </a:t>
            </a:r>
            <a:r>
              <a:rPr lang="sk-SK" dirty="0" smtClean="0"/>
              <a:t>oči, </a:t>
            </a:r>
            <a:r>
              <a:rPr lang="sk-SK" dirty="0"/>
              <a:t>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neunavuje</a:t>
            </a:r>
            <a:r>
              <a:rPr lang="sk-SK" dirty="0"/>
              <a:t>. Podobne je to s viditeľným jasom, čo zvýrazňuje božskú nádheru. Je to veľmi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odlišné svetlo </a:t>
            </a:r>
            <a:r>
              <a:rPr lang="sk-SK" dirty="0"/>
              <a:t>od nášho pozemského, slnečné svetlo v porovnaní s ním je len prítmím. Svetlo, ktoré sa ukazuje (zatvoreným) očiam je také, že by sa im po jeho videní, nechceli ani otvoriť</a:t>
            </a:r>
          </a:p>
        </p:txBody>
      </p:sp>
    </p:spTree>
    <p:extLst>
      <p:ext uri="{BB962C8B-B14F-4D97-AF65-F5344CB8AC3E}">
        <p14:creationId xmlns:p14="http://schemas.microsoft.com/office/powerpoint/2010/main" val="1028906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Kryštálový lesk</a:t>
            </a:r>
            <a:endParaRPr lang="sk-SK" b="1" dirty="0"/>
          </a:p>
        </p:txBody>
      </p:sp>
      <p:sp>
        <p:nvSpPr>
          <p:cNvPr id="3" name="Zástupný symbol obsahu 2"/>
          <p:cNvSpPr>
            <a:spLocks noGrp="1"/>
          </p:cNvSpPr>
          <p:nvPr>
            <p:ph idx="1"/>
          </p:nvPr>
        </p:nvSpPr>
        <p:spPr/>
        <p:txBody>
          <a:bodyPr>
            <a:normAutofit lnSpcReduction="10000"/>
          </a:bodyPr>
          <a:lstStyle/>
          <a:p>
            <a:r>
              <a:rPr lang="sk-SK" dirty="0"/>
              <a:t>„Je ako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dívať sa na číru vodu</a:t>
            </a:r>
            <a:r>
              <a:rPr lang="sk-SK" dirty="0"/>
              <a:t>, ktorá tečie po kryštáli, v ktorom sa odráža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slnko</a:t>
            </a:r>
            <a:r>
              <a:rPr lang="sk-SK" dirty="0"/>
              <a:t> a porovnať to s veľmi mútnou vodou pod zamračenou oblohou, čo tečie na zemi. ... Je svetlom, ktoré nepozná noc a ustavičným svetlom, nič ho nedokáže zhasiť.“ </a:t>
            </a:r>
            <a:r>
              <a:rPr lang="es-ES" dirty="0"/>
              <a:t>„</a:t>
            </a:r>
            <a:r>
              <a:rPr lang="es-ES" sz="2600" i="1" dirty="0"/>
              <a:t>Es como ver un agua clara, que corre sobre cristal y reverbera en ello el sol, a una muy turbia y con gran nublado y corre por encima de la tierra. ... Es luz que no tiene noche, sino que, como siempre es luz, no la turba nada.” Santa Teresa, Libro de la Vida, s. 252.</a:t>
            </a:r>
            <a:endParaRPr lang="sk-SK" sz="2600" i="1" dirty="0"/>
          </a:p>
          <a:p>
            <a:endParaRPr lang="sk-SK" dirty="0"/>
          </a:p>
        </p:txBody>
      </p:sp>
    </p:spTree>
    <p:extLst>
      <p:ext uri="{BB962C8B-B14F-4D97-AF65-F5344CB8AC3E}">
        <p14:creationId xmlns:p14="http://schemas.microsoft.com/office/powerpoint/2010/main" val="29063022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Neopísateľné</a:t>
            </a:r>
            <a:endParaRPr lang="sk-SK" b="1" dirty="0"/>
          </a:p>
        </p:txBody>
      </p:sp>
      <p:sp>
        <p:nvSpPr>
          <p:cNvPr id="3" name="Zástupný symbol obsahu 2"/>
          <p:cNvSpPr>
            <a:spLocks noGrp="1"/>
          </p:cNvSpPr>
          <p:nvPr>
            <p:ph idx="1"/>
          </p:nvPr>
        </p:nvSpPr>
        <p:spPr/>
        <p:txBody>
          <a:bodyPr>
            <a:normAutofit lnSpcReduction="10000"/>
          </a:bodyPr>
          <a:lstStyle/>
          <a:p>
            <a:r>
              <a:rPr lang="sk-SK" dirty="0"/>
              <a:t>Nech je človek akokoľvek rozumný, nech si celé dni a všetky dni svojho života predstavuje aké by to svetlo asi mohlo byť, všetko je zbytočné. Ale keď ho Boh človekovi zažne pred očami, </a:t>
            </a:r>
            <a:r>
              <a:rPr lang="sk-SK" dirty="0">
                <a:solidFill>
                  <a:srgbClr val="FF0000"/>
                </a:solidFill>
              </a:rPr>
              <a:t>objaví sa náhle</a:t>
            </a:r>
            <a:r>
              <a:rPr lang="sk-SK" dirty="0"/>
              <a:t>, akoby mihnutím oka, a </a:t>
            </a:r>
            <a:r>
              <a:rPr lang="sk-SK" b="1" dirty="0">
                <a:solidFill>
                  <a:srgbClr val="FF0000"/>
                </a:solidFill>
              </a:rPr>
              <a:t>je úplné</a:t>
            </a:r>
            <a:r>
              <a:rPr lang="sk-SK" dirty="0"/>
              <a:t>, jedno či človek má oči otvorené alebo zatvorené. Niet ničoho, čo by človeka dokázalo rozptýliť, ani odporu, ktorý by odolal sile takého zjavenia. </a:t>
            </a:r>
            <a:r>
              <a:rPr lang="sk-SK" b="1" dirty="0">
                <a:solidFill>
                  <a:srgbClr val="FF0000"/>
                </a:solidFill>
              </a:rPr>
              <a:t>Nestačí ani úsilie </a:t>
            </a:r>
            <a:r>
              <a:rPr lang="sk-SK" dirty="0"/>
              <a:t>zabrániť jeho žiareniu, neúčinná je aj snaha zadržať ho.</a:t>
            </a:r>
          </a:p>
        </p:txBody>
      </p:sp>
    </p:spTree>
    <p:extLst>
      <p:ext uri="{BB962C8B-B14F-4D97-AF65-F5344CB8AC3E}">
        <p14:creationId xmlns:p14="http://schemas.microsoft.com/office/powerpoint/2010/main" val="4020758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Transcendentné</a:t>
            </a:r>
            <a:endParaRPr lang="sk-SK" b="1" dirty="0"/>
          </a:p>
        </p:txBody>
      </p:sp>
      <p:sp>
        <p:nvSpPr>
          <p:cNvPr id="3" name="Zástupný symbol obsahu 2"/>
          <p:cNvSpPr>
            <a:spLocks noGrp="1"/>
          </p:cNvSpPr>
          <p:nvPr>
            <p:ph idx="1"/>
          </p:nvPr>
        </p:nvSpPr>
        <p:spPr/>
        <p:txBody>
          <a:bodyPr>
            <a:normAutofit lnSpcReduction="10000"/>
          </a:bodyPr>
          <a:lstStyle/>
          <a:p>
            <a:r>
              <a:rPr lang="sk-SK" dirty="0"/>
              <a:t>Za tými slovami Teréziinej skúsenosti cítiť svedectvo o existencii transcendentnej skutočnosti, ktorá </a:t>
            </a:r>
            <a:r>
              <a:rPr lang="sk-SK" u="sng" dirty="0"/>
              <a:t>prevyšuje našu </a:t>
            </a:r>
            <a:r>
              <a:rPr lang="sk-SK" b="1" dirty="0">
                <a:solidFill>
                  <a:srgbClr val="FF0000"/>
                </a:solidFill>
              </a:rPr>
              <a:t>zmyslovú i rozumovú skúsenosť</a:t>
            </a:r>
            <a:r>
              <a:rPr lang="sk-SK" dirty="0"/>
              <a:t>. Mohli by sme sa uspokojiť s tým, že ak je to pravá skúsenosť, v budúcom živote nás to môže čakať. Ale ak pozorne sledujeme jej posolstvo, zisťujeme, že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nie</a:t>
            </a:r>
            <a:r>
              <a:rPr lang="sk-SK" dirty="0"/>
              <a:t>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nevyhnutne</a:t>
            </a:r>
            <a:r>
              <a:rPr lang="sk-SK" dirty="0"/>
              <a:t>. Máme sa teda zo všetkých síl </a:t>
            </a:r>
            <a:r>
              <a:rPr lang="sk-SK" u="sng" dirty="0"/>
              <a:t>usilovať o prehĺbenie nášho </a:t>
            </a:r>
            <a:r>
              <a:rPr lang="sk-SK" u="sng" dirty="0" smtClean="0"/>
              <a:t>vzťahu </a:t>
            </a:r>
            <a:r>
              <a:rPr lang="sk-SK" u="sng" dirty="0"/>
              <a:t>k Bohu </a:t>
            </a:r>
            <a:r>
              <a:rPr lang="sk-SK" dirty="0"/>
              <a:t>i k blížnym. </a:t>
            </a:r>
          </a:p>
          <a:p>
            <a:endParaRPr lang="sk-SK" dirty="0"/>
          </a:p>
        </p:txBody>
      </p:sp>
    </p:spTree>
    <p:extLst>
      <p:ext uri="{BB962C8B-B14F-4D97-AF65-F5344CB8AC3E}">
        <p14:creationId xmlns:p14="http://schemas.microsoft.com/office/powerpoint/2010/main" val="589894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Spôsob, akým sa Pán v týchto videniach javí</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20000"/>
          </a:bodyPr>
          <a:lstStyle/>
          <a:p>
            <a:r>
              <a:rPr lang="sk-SK" dirty="0"/>
              <a:t>Terézia nevie opísať </a:t>
            </a:r>
            <a:r>
              <a:rPr lang="sk-SK" b="1" dirty="0"/>
              <a:t>ako</a:t>
            </a:r>
            <a:r>
              <a:rPr lang="sk-SK" dirty="0"/>
              <a:t> jej Pán dáva pochopiť určité veci, čo jej zjavuje. Ani to,  </a:t>
            </a:r>
            <a:r>
              <a:rPr lang="sk-SK" b="1" dirty="0"/>
              <a:t>akým spôsobom </a:t>
            </a:r>
            <a:r>
              <a:rPr lang="sk-SK" dirty="0"/>
              <a:t>sa v tom úžasne silnom svetle ukazuje, ba ani to, akým spôsobom je možné tak silné svetlo a jasný obraz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uložiť</a:t>
            </a:r>
            <a:r>
              <a:rPr lang="sk-SK" dirty="0"/>
              <a:t>“ do vnútorného zmyslu a rozumu, keď sa zdá, že tam naozaj je. Tieto veci prenecháva učencom, lebo tvrdí, že Pán jej „nechcel dať pochopiť ako, veď [je] nevedomá a s ťažkopádnym chápaním, lebo hoci [od nej] veľmi </a:t>
            </a:r>
            <a:r>
              <a:rPr lang="sk-SK" dirty="0" smtClean="0"/>
              <a:t>chceli, </a:t>
            </a:r>
            <a:r>
              <a:rPr lang="sk-SK" dirty="0"/>
              <a:t>aby </a:t>
            </a:r>
            <a:r>
              <a:rPr lang="sk-SK" dirty="0" smtClean="0"/>
              <a:t>to prehlásila</a:t>
            </a:r>
            <a:r>
              <a:rPr lang="sk-SK" u="sng" dirty="0" smtClean="0"/>
              <a:t>, </a:t>
            </a:r>
            <a:r>
              <a:rPr lang="sk-SK" u="sng" dirty="0"/>
              <a:t>nedokázala pochopiť ako je to možné</a:t>
            </a:r>
            <a:r>
              <a:rPr lang="sk-SK" dirty="0"/>
              <a:t>“</a:t>
            </a:r>
          </a:p>
        </p:txBody>
      </p:sp>
    </p:spTree>
    <p:extLst>
      <p:ext uri="{BB962C8B-B14F-4D97-AF65-F5344CB8AC3E}">
        <p14:creationId xmlns:p14="http://schemas.microsoft.com/office/powerpoint/2010/main" val="42790156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Čo </a:t>
            </a:r>
            <a:r>
              <a:rPr lang="sk-SK" b="1" dirty="0" smtClean="0"/>
              <a:t>možno chcieť </a:t>
            </a:r>
            <a:r>
              <a:rPr lang="sk-SK" b="1" dirty="0" smtClean="0"/>
              <a:t>vedieť a čo nie</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a:t>O tom všetkom referuje pátrovi </a:t>
            </a:r>
            <a:r>
              <a:rPr lang="es-ES" dirty="0" smtClean="0"/>
              <a:t>García de Toledo </a:t>
            </a:r>
            <a:r>
              <a:rPr lang="sk-SK" dirty="0" smtClean="0"/>
              <a:t>a</a:t>
            </a:r>
            <a:r>
              <a:rPr lang="sk-SK" dirty="0"/>
              <a:t> poznamenáva, že aj keď sa on nazdáva, že má čulé chápanie, nie je tomu tak, lebo zakúsila mnohé veci, z ktorých pochopila len to najnutnejšie. Priznáva, že niekoľkokrát sa jej stalo, že ten, čo ju spovedával sa zhrozil nad jej </a:t>
            </a:r>
            <a:r>
              <a:rPr lang="sk-SK" b="1" dirty="0"/>
              <a:t>nevedomosťou</a:t>
            </a:r>
            <a:r>
              <a:rPr lang="sk-SK" dirty="0"/>
              <a:t>, ale ona si ich nikdy nedala vysvetliť a ani si to nepriala vedieť ako Boh to alebo ono mohol urobiť, a to napriek tomu, že pred mnohými rokmi – niekedy v roku 1538, keď mala 23/24 </a:t>
            </a:r>
            <a:r>
              <a:rPr lang="sk-SK" dirty="0" smtClean="0"/>
              <a:t>rokov...</a:t>
            </a:r>
            <a:endParaRPr lang="sk-SK" dirty="0"/>
          </a:p>
        </p:txBody>
      </p:sp>
    </p:spTree>
    <p:extLst>
      <p:ext uri="{BB962C8B-B14F-4D97-AF65-F5344CB8AC3E}">
        <p14:creationId xmlns:p14="http://schemas.microsoft.com/office/powerpoint/2010/main" val="3959302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Čo Teréziu skutočne zaujímalo</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smtClean="0"/>
              <a:t>R</a:t>
            </a:r>
            <a:r>
              <a:rPr lang="sk-SK" dirty="0" smtClean="0"/>
              <a:t>adila sa </a:t>
            </a:r>
            <a:r>
              <a:rPr lang="sk-SK" dirty="0"/>
              <a:t>s dobrými a učenými mužmi, ale o tom, </a:t>
            </a:r>
            <a:r>
              <a:rPr lang="sk-SK" u="sng" dirty="0"/>
              <a:t>či niečo bolo alebo nie </a:t>
            </a:r>
            <a:r>
              <a:rPr lang="sk-SK" u="sng" dirty="0" smtClean="0"/>
              <a:t>hriecho</a:t>
            </a:r>
            <a:r>
              <a:rPr lang="sk-SK" dirty="0" smtClean="0"/>
              <a:t>m</a:t>
            </a:r>
          </a:p>
          <a:p>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 ostatné sa nestarala</a:t>
            </a:r>
            <a:r>
              <a:rPr lang="sk-SK" dirty="0"/>
              <a:t>, lebo všetko, čo bolo potrebné, Boh urobil. Čo sa týka jej samej, „videla, že nemala sa nad čím čudovať, ale za čo ho chváliť“. Chce povedať, čo videla a sama skúsila. Ako to Pán robí, to už lepšie vysvetlia jej duchovní vodcovia a znalci týchto vecí. </a:t>
            </a:r>
          </a:p>
          <a:p>
            <a:r>
              <a:rPr lang="es-ES" dirty="0"/>
              <a:t>“... y veía que no había de qué me espantar, sino por qué le alabar;” </a:t>
            </a:r>
            <a:r>
              <a:rPr lang="es-ES" dirty="0" smtClean="0"/>
              <a:t>Santa Teresa, Libro de </a:t>
            </a:r>
            <a:r>
              <a:rPr lang="sk-SK" dirty="0" smtClean="0"/>
              <a:t>la </a:t>
            </a:r>
            <a:r>
              <a:rPr lang="sk-SK" dirty="0"/>
              <a:t>Vida, s. 253.</a:t>
            </a:r>
          </a:p>
          <a:p>
            <a:endParaRPr lang="sk-SK" dirty="0"/>
          </a:p>
        </p:txBody>
      </p:sp>
    </p:spTree>
    <p:extLst>
      <p:ext uri="{BB962C8B-B14F-4D97-AF65-F5344CB8AC3E}">
        <p14:creationId xmlns:p14="http://schemas.microsoft.com/office/powerpoint/2010/main" val="1165253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Obsah</a:t>
            </a:r>
            <a:endParaRPr lang="sk-SK"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Autofit/>
          </a:bodyPr>
          <a:lstStyle/>
          <a:p>
            <a:r>
              <a:rPr lang="sk-SK" b="1" dirty="0" smtClean="0"/>
              <a:t>Anotácia, Abstrakt</a:t>
            </a:r>
          </a:p>
          <a:p>
            <a:r>
              <a:rPr lang="sk-SK" b="1" dirty="0"/>
              <a:t>Oslávené telo Krista Pána</a:t>
            </a:r>
            <a:endParaRPr lang="sk-SK" dirty="0"/>
          </a:p>
          <a:p>
            <a:r>
              <a:rPr lang="sk-SK" b="1" dirty="0"/>
              <a:t>Človečenstvo Ježiša Krista</a:t>
            </a:r>
            <a:endParaRPr lang="sk-SK" dirty="0"/>
          </a:p>
          <a:p>
            <a:r>
              <a:rPr lang="sk-SK" b="1" dirty="0"/>
              <a:t>Nádhera imaginárneho </a:t>
            </a:r>
            <a:r>
              <a:rPr lang="sk-SK" b="1" dirty="0" smtClean="0"/>
              <a:t>videnia</a:t>
            </a:r>
          </a:p>
          <a:p>
            <a:r>
              <a:rPr lang="sk-SK" b="1" dirty="0"/>
              <a:t>Spôsob, akým sa Pán v týchto videniach javí</a:t>
            </a:r>
            <a:endParaRPr lang="sk-SK" dirty="0"/>
          </a:p>
          <a:p>
            <a:r>
              <a:rPr lang="sk-SK" b="1" dirty="0"/>
              <a:t>Vidieť Krista ako obraz </a:t>
            </a:r>
            <a:r>
              <a:rPr lang="sk-SK" b="1" dirty="0" smtClean="0"/>
              <a:t>alebo Jeho samého</a:t>
            </a:r>
          </a:p>
          <a:p>
            <a:r>
              <a:rPr lang="sk-SK" b="1" dirty="0"/>
              <a:t>Bezmocnosť a ničota pekla </a:t>
            </a:r>
            <a:r>
              <a:rPr lang="sk-SK" b="1" dirty="0" smtClean="0"/>
              <a:t>a démonov</a:t>
            </a:r>
          </a:p>
          <a:p>
            <a:r>
              <a:rPr lang="sk-SK" b="1" dirty="0"/>
              <a:t>Bezpečnosť videnia, keď pochádza od Boha</a:t>
            </a:r>
            <a:endParaRPr lang="sk-SK" dirty="0"/>
          </a:p>
          <a:p>
            <a:r>
              <a:rPr lang="sk-SK" b="1" dirty="0"/>
              <a:t>Cieľ a zameranie Terézie pri opise </a:t>
            </a:r>
            <a:r>
              <a:rPr lang="sk-SK" b="1" dirty="0" smtClean="0"/>
              <a:t>videnia</a:t>
            </a:r>
            <a:endParaRPr lang="sk-SK" dirty="0"/>
          </a:p>
          <a:p>
            <a:endParaRPr lang="sk-SK" dirty="0"/>
          </a:p>
          <a:p>
            <a:endParaRPr lang="sk-SK" dirty="0"/>
          </a:p>
          <a:p>
            <a:endParaRPr lang="sk-SK" dirty="0"/>
          </a:p>
          <a:p>
            <a:endParaRPr lang="sk-SK" dirty="0"/>
          </a:p>
        </p:txBody>
      </p:sp>
    </p:spTree>
    <p:extLst>
      <p:ext uri="{BB962C8B-B14F-4D97-AF65-F5344CB8AC3E}">
        <p14:creationId xmlns:p14="http://schemas.microsoft.com/office/powerpoint/2010/main" val="4271090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Dva typy vedenia</a:t>
            </a:r>
            <a:endParaRPr lang="sk-SK" b="1" dirty="0"/>
          </a:p>
        </p:txBody>
      </p:sp>
      <p:sp>
        <p:nvSpPr>
          <p:cNvPr id="3" name="Zástupný symbol obsahu 2"/>
          <p:cNvSpPr>
            <a:spLocks noGrp="1"/>
          </p:cNvSpPr>
          <p:nvPr>
            <p:ph idx="1"/>
          </p:nvPr>
        </p:nvSpPr>
        <p:spPr/>
        <p:txBody>
          <a:bodyPr>
            <a:normAutofit lnSpcReduction="10000"/>
          </a:bodyPr>
          <a:lstStyle/>
          <a:p>
            <a:r>
              <a:rPr lang="sk-SK" dirty="0"/>
              <a:t>Možno si tu všimnúť, ako v celej pasáži jasne vystupuje protiklad medzi dvoma typmi vedenia.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Terézia hovorí </a:t>
            </a:r>
            <a:r>
              <a:rPr lang="sk-SK" dirty="0"/>
              <a:t>o tom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čo skusuje </a:t>
            </a:r>
            <a:r>
              <a:rPr lang="sk-SK" dirty="0"/>
              <a:t>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technici teológie </a:t>
            </a:r>
            <a:r>
              <a:rPr lang="sk-SK" dirty="0"/>
              <a:t>to potom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majú vysvetľovať</a:t>
            </a:r>
            <a:r>
              <a:rPr lang="sk-SK" dirty="0" smtClean="0"/>
              <a:t>.</a:t>
            </a:r>
          </a:p>
          <a:p>
            <a:r>
              <a:rPr lang="sk-SK" dirty="0" smtClean="0"/>
              <a:t>Jedno vedenie je </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skúsenostné</a:t>
            </a:r>
            <a:r>
              <a:rPr lang="sk-SK" dirty="0" smtClean="0"/>
              <a:t>, v tomto prípade mystické, druhé vedenie je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teoretické</a:t>
            </a:r>
            <a:r>
              <a:rPr lang="sk-SK" dirty="0" smtClean="0"/>
              <a:t>, odborné alebo technické, ponechané teológom.</a:t>
            </a:r>
            <a:endParaRPr lang="sk-SK" dirty="0"/>
          </a:p>
        </p:txBody>
      </p:sp>
    </p:spTree>
    <p:extLst>
      <p:ext uri="{BB962C8B-B14F-4D97-AF65-F5344CB8AC3E}">
        <p14:creationId xmlns:p14="http://schemas.microsoft.com/office/powerpoint/2010/main" val="2554600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Vidieť Krista ako obraz alebo Jeho samého</a:t>
            </a:r>
          </a:p>
        </p:txBody>
      </p:sp>
      <p:sp>
        <p:nvSpPr>
          <p:cNvPr id="3" name="Zástupný symbol obsahu 2"/>
          <p:cNvSpPr>
            <a:spLocks noGrp="1"/>
          </p:cNvSpPr>
          <p:nvPr>
            <p:ph idx="1"/>
          </p:nvPr>
        </p:nvSpPr>
        <p:spPr/>
        <p:txBody>
          <a:bodyPr>
            <a:normAutofit lnSpcReduction="10000"/>
          </a:bodyPr>
          <a:lstStyle/>
          <a:p>
            <a:r>
              <a:rPr lang="sk-SK" dirty="0"/>
              <a:t>Terézii sa zdalo, že niekedy vidí obraz toho čo vidí, inokedy samotného Krista, a to podľa jasnosti, s akou sa jej ráčil ukázať. Niekoľkokrát sa jej </a:t>
            </a:r>
            <a:r>
              <a:rPr lang="sk-SK" u="sng" dirty="0"/>
              <a:t>obrazy javili ako veľmi konfúzne, ktoré boli ako obraz, nie ako pozemské maľby </a:t>
            </a:r>
            <a:r>
              <a:rPr lang="sk-SK" dirty="0"/>
              <a:t>akokoľvek dokonalé, a považuje za nezmysel myslieť si, že sú si navzájom podobné, no predsa je rozdiel medzi najdokonalejším obrazom a medzi živou skutočnosťou – osobou alebo vecou.</a:t>
            </a:r>
          </a:p>
        </p:txBody>
      </p:sp>
    </p:spTree>
    <p:extLst>
      <p:ext uri="{BB962C8B-B14F-4D97-AF65-F5344CB8AC3E}">
        <p14:creationId xmlns:p14="http://schemas.microsoft.com/office/powerpoint/2010/main" val="1613768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Znázornené alebo naživo</a:t>
            </a:r>
            <a:endParaRPr lang="sk-SK" b="1" dirty="0"/>
          </a:p>
        </p:txBody>
      </p:sp>
      <p:sp>
        <p:nvSpPr>
          <p:cNvPr id="3" name="Zástupný symbol obsahu 2"/>
          <p:cNvSpPr>
            <a:spLocks noGrp="1"/>
          </p:cNvSpPr>
          <p:nvPr>
            <p:ph idx="1"/>
          </p:nvPr>
        </p:nvSpPr>
        <p:spPr/>
        <p:txBody>
          <a:bodyPr/>
          <a:lstStyle/>
          <a:p>
            <a:r>
              <a:rPr lang="sk-SK" dirty="0" smtClean="0"/>
              <a:t>Chce </a:t>
            </a:r>
            <a:r>
              <a:rPr lang="sk-SK" dirty="0"/>
              <a:t>tým zdôrazniť len rozdiel medzi tým čo je vnímateľné naživo a tým, čo je namaľované, nič viac. Keď hovorí o obraze, tak o obraze živom</a:t>
            </a:r>
            <a:r>
              <a:rPr lang="sk-SK" b="1" dirty="0">
                <a:solidFill>
                  <a:srgbClr val="FF0000"/>
                </a:solidFill>
              </a:rPr>
              <a:t>, nie o mŕtvom človekovi, ale o živom Kristovi.</a:t>
            </a:r>
            <a:r>
              <a:rPr lang="sk-SK" dirty="0"/>
              <a:t> </a:t>
            </a:r>
            <a:r>
              <a:rPr lang="sk-SK" dirty="0" smtClean="0"/>
              <a:t>Ten sám </a:t>
            </a:r>
            <a:r>
              <a:rPr lang="sk-SK" dirty="0"/>
              <a:t>dáva  porozumieť, že je človekom a Bohom. Nie tak, ako bol v hrobe, ale ako vyšiel z neho po zmŕtvychvstaní.</a:t>
            </a:r>
          </a:p>
        </p:txBody>
      </p:sp>
    </p:spTree>
    <p:extLst>
      <p:ext uri="{BB962C8B-B14F-4D97-AF65-F5344CB8AC3E}">
        <p14:creationId xmlns:p14="http://schemas.microsoft.com/office/powerpoint/2010/main" val="2146233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Kristov majestát</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a:t>A niekedy prichádza s takým majestátom, že nikto nemôže pochybovať o tom, že je to On, Pán,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najmä po svätom prijímaní</a:t>
            </a:r>
            <a:r>
              <a:rPr lang="sk-SK" dirty="0"/>
              <a:t>. Veríme a vieme, že je tam prítomný, ako to učí naša viera. Javí sa pánom príbytku, v ktorom sa nachádza a zdá sa, že duša vníma ako je vstrebávaná Kristom a v Kristovi. „Kto len môže pochopiť velebu, s akou </a:t>
            </a:r>
            <a:r>
              <a:rPr lang="sk-SK" dirty="0" smtClean="0"/>
              <a:t>prichádzaš?!“, </a:t>
            </a:r>
            <a:r>
              <a:rPr lang="sk-SK" dirty="0"/>
              <a:t>vzdychá svätá Terézia</a:t>
            </a:r>
            <a:r>
              <a:rPr lang="sk-SK" b="1" dirty="0">
                <a:solidFill>
                  <a:srgbClr val="FF0000"/>
                </a:solidFill>
              </a:rPr>
              <a:t>. </a:t>
            </a:r>
            <a:r>
              <a:rPr lang="sk-SK" b="1" dirty="0" smtClean="0">
                <a:solidFill>
                  <a:srgbClr val="FF0000"/>
                </a:solidFill>
              </a:rPr>
              <a:t>Tisíc </a:t>
            </a:r>
            <a:r>
              <a:rPr lang="sk-SK" b="1" dirty="0">
                <a:solidFill>
                  <a:srgbClr val="FF0000"/>
                </a:solidFill>
              </a:rPr>
              <a:t>svetov a nekonečné množstvo svetov je ničím v porovnaní s Jeho príchodom.</a:t>
            </a:r>
            <a:r>
              <a:rPr lang="sk-SK" dirty="0"/>
              <a:t> To všetko a mnoho iného duša chápe z majestátu, ktorý sa jej zjavuje.</a:t>
            </a:r>
          </a:p>
        </p:txBody>
      </p:sp>
    </p:spTree>
    <p:extLst>
      <p:ext uri="{BB962C8B-B14F-4D97-AF65-F5344CB8AC3E}">
        <p14:creationId xmlns:p14="http://schemas.microsoft.com/office/powerpoint/2010/main" val="1289031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Bezmocnosť a ničota pekla </a:t>
            </a:r>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 démonmi</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92500" lnSpcReduction="10000"/>
          </a:bodyPr>
          <a:lstStyle/>
          <a:p>
            <a:r>
              <a:rPr lang="sk-SK" dirty="0"/>
              <a:t>Kto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Pána uspokojí svojím životom</a:t>
            </a:r>
            <a:r>
              <a:rPr lang="sk-SK" dirty="0"/>
              <a:t>, môže </a:t>
            </a:r>
            <a:r>
              <a:rPr lang="sk-SK" b="1" dirty="0">
                <a:solidFill>
                  <a:srgbClr val="FF0000"/>
                </a:solidFill>
              </a:rPr>
              <a:t>šliapať po celom pekle</a:t>
            </a:r>
            <a:r>
              <a:rPr lang="sk-SK" dirty="0"/>
              <a:t>! Až tu pochopí svätica </a:t>
            </a:r>
            <a:r>
              <a:rPr lang="sk-SK" sz="3600" dirty="0">
                <a:effectLst>
                  <a:outerShdw blurRad="50800" dist="38100" dir="5400000" algn="t" rotWithShape="0">
                    <a:prstClr val="black">
                      <a:alpha val="40000"/>
                    </a:prstClr>
                  </a:outerShdw>
                </a:effectLst>
              </a:rPr>
              <a:t>rozdie</a:t>
            </a:r>
            <a:r>
              <a:rPr lang="sk-SK" dirty="0"/>
              <a:t>l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medzi mocou Pána </a:t>
            </a:r>
            <a:r>
              <a:rPr lang="sk-SK" dirty="0"/>
              <a:t>a </a:t>
            </a:r>
            <a:r>
              <a:rPr lang="sk-SK" b="1" i="1" dirty="0"/>
              <a:t>mocou všetkých démonov</a:t>
            </a:r>
            <a:r>
              <a:rPr lang="sk-SK" dirty="0"/>
              <a:t>. Pochopila aj hrôzu, ktorú démoni mali, keď Pán po smrti zostúpil do limba (do pekiel) s celou svojou velebou, takže si diabli priali prepadnúť sa do ešte väčších hĺbok, len aby jej unikli.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Obrovskú moc má presväté Človečenstvo spolu s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Božstvom</a:t>
            </a:r>
            <a:r>
              <a:rPr lang="sk-SK" dirty="0" smtClean="0"/>
              <a:t>. Vie, že si </a:t>
            </a:r>
            <a:r>
              <a:rPr lang="sk-SK" dirty="0"/>
              <a:t>to si Boh praje zjaviť </a:t>
            </a:r>
            <a:r>
              <a:rPr lang="sk-SK" dirty="0" smtClean="0"/>
              <a:t> jej duši.</a:t>
            </a:r>
            <a:endParaRPr lang="sk-SK" dirty="0"/>
          </a:p>
          <a:p>
            <a:endParaRPr lang="sk-SK" dirty="0"/>
          </a:p>
        </p:txBody>
      </p:sp>
    </p:spTree>
    <p:extLst>
      <p:ext uri="{BB962C8B-B14F-4D97-AF65-F5344CB8AC3E}">
        <p14:creationId xmlns:p14="http://schemas.microsoft.com/office/powerpoint/2010/main" val="10445332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err="1" smtClean="0"/>
              <a:t>Dies</a:t>
            </a:r>
            <a:r>
              <a:rPr lang="sk-SK" b="1" dirty="0" smtClean="0"/>
              <a:t> </a:t>
            </a:r>
            <a:r>
              <a:rPr lang="sk-SK" b="1" dirty="0" err="1" smtClean="0"/>
              <a:t>irae</a:t>
            </a:r>
            <a:endParaRPr lang="sk-SK" b="1" dirty="0"/>
          </a:p>
        </p:txBody>
      </p:sp>
      <p:sp>
        <p:nvSpPr>
          <p:cNvPr id="3" name="Zástupný symbol obsahu 2"/>
          <p:cNvSpPr>
            <a:spLocks noGrp="1"/>
          </p:cNvSpPr>
          <p:nvPr>
            <p:ph idx="1"/>
          </p:nvPr>
        </p:nvSpPr>
        <p:spPr/>
        <p:txBody>
          <a:bodyPr/>
          <a:lstStyle/>
          <a:p>
            <a:r>
              <a:rPr lang="sk-SK" dirty="0"/>
              <a:t>„Dobre sa tu ukazuje čo asi bude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v súdny deň</a:t>
            </a:r>
            <a:r>
              <a:rPr lang="sk-SK" dirty="0"/>
              <a:t>, keď sa ukáže majestát tohto Kráľa a jeho prísnosť voči zlým. Duša nadobudne pravú pokoru, ktorú v nej zanechá videnie, lebo uvidí svoju biedu, ktorú nemôže ignorovať. Bude zmätená a prenikne ju skutočná ľútosť nad hriechmi, a ona, hoci vidí Pána čo preukazuje lásku, nevie kam sa má podieť a celá sa rozplýva.“</a:t>
            </a:r>
          </a:p>
        </p:txBody>
      </p:sp>
    </p:spTree>
    <p:extLst>
      <p:ext uri="{BB962C8B-B14F-4D97-AF65-F5344CB8AC3E}">
        <p14:creationId xmlns:p14="http://schemas.microsoft.com/office/powerpoint/2010/main" val="301541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a:t>Sila tohto videnia je </a:t>
            </a:r>
            <a:r>
              <a:rPr lang="sk-SK" b="1" dirty="0" smtClean="0"/>
              <a:t>obrovská</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a:t>Keď sa ho Pán rozhodne niekomu udeliť, robí to tak, aby vnímal jeho veľkosť a majestát a je nemožné, aby mu pritom nepomáhal. Ponecháva ho totiž v </a:t>
            </a:r>
            <a:r>
              <a:rPr lang="sk-SK" b="1" dirty="0"/>
              <a:t>uchvátení </a:t>
            </a:r>
            <a:r>
              <a:rPr lang="sk-SK" dirty="0"/>
              <a:t>(</a:t>
            </a:r>
            <a:r>
              <a:rPr lang="sk-SK" i="1" dirty="0" err="1"/>
              <a:t>arrobamiento</a:t>
            </a:r>
            <a:r>
              <a:rPr lang="sk-SK" dirty="0"/>
              <a:t>) a v</a:t>
            </a:r>
            <a:r>
              <a:rPr lang="sk-SK" b="1" dirty="0"/>
              <a:t> extáze </a:t>
            </a:r>
            <a:r>
              <a:rPr lang="sk-SK" dirty="0"/>
              <a:t>(kde prestáva aktuálne videnie onej božskej prítomnosti). Inak by ho nijaký ľudský subjekt nemohol pretrpieť. Je možné na také čosi zabudnúť? „Onen majestát a nádhera zostávajú tak </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vryté</a:t>
            </a:r>
            <a:r>
              <a:rPr lang="sk-SK" dirty="0" smtClean="0"/>
              <a:t> v duši, </a:t>
            </a:r>
            <a:r>
              <a:rPr lang="sk-SK" dirty="0"/>
              <a:t>že na ne nemožno zabudnúť, ak len Pán nechce, </a:t>
            </a:r>
            <a:r>
              <a:rPr lang="sk-SK" dirty="0" smtClean="0"/>
              <a:t>aby </a:t>
            </a:r>
            <a:r>
              <a:rPr lang="sk-SK" dirty="0"/>
              <a:t>trpela veľkou suchotou a osamelosťou.“</a:t>
            </a:r>
          </a:p>
        </p:txBody>
      </p:sp>
    </p:spTree>
    <p:extLst>
      <p:ext uri="{BB962C8B-B14F-4D97-AF65-F5344CB8AC3E}">
        <p14:creationId xmlns:p14="http://schemas.microsoft.com/office/powerpoint/2010/main" val="60044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Efekty</a:t>
            </a:r>
            <a:endParaRPr lang="sk-SK" b="1" dirty="0"/>
          </a:p>
        </p:txBody>
      </p:sp>
      <p:sp>
        <p:nvSpPr>
          <p:cNvPr id="3" name="Zástupný symbol obsahu 2"/>
          <p:cNvSpPr>
            <a:spLocks noGrp="1"/>
          </p:cNvSpPr>
          <p:nvPr>
            <p:ph idx="1"/>
          </p:nvPr>
        </p:nvSpPr>
        <p:spPr/>
        <p:txBody>
          <a:bodyPr/>
          <a:lstStyle/>
          <a:p>
            <a:r>
              <a:rPr lang="sk-SK" dirty="0"/>
              <a:t>Duša sa totálne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zmen</a:t>
            </a:r>
            <a:r>
              <a:rPr lang="sk-SK" dirty="0"/>
              <a:t>í, je stále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nasiaknutá</a:t>
            </a:r>
            <a:r>
              <a:rPr lang="sk-SK" dirty="0"/>
              <a:t> vecami zhora. Zdá sa jej, že znova začína živá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láska Boha na veľmi vysokej úrovni</a:t>
            </a:r>
            <a:r>
              <a:rPr lang="sk-SK" dirty="0"/>
              <a:t>, napriek tomu, že toto videnie nie je to najvyššie aké existuje, ako sme sa už o tom zmienili. Naša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ľudská slabosť je ale príliš veľká </a:t>
            </a:r>
            <a:r>
              <a:rPr lang="sk-SK" dirty="0"/>
              <a:t>na to, aby sme svoje myslenie dokázali neustále zamestnávať vznešenou Božou prítomnosťou.</a:t>
            </a:r>
          </a:p>
        </p:txBody>
      </p:sp>
    </p:spTree>
    <p:extLst>
      <p:ext uri="{BB962C8B-B14F-4D97-AF65-F5344CB8AC3E}">
        <p14:creationId xmlns:p14="http://schemas.microsoft.com/office/powerpoint/2010/main" val="10407310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Ďalšie účinky</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a:t>Očami viery možno </a:t>
            </a:r>
            <a:r>
              <a:rPr lang="sk-SK" b="1" dirty="0">
                <a:solidFill>
                  <a:srgbClr val="FF0000"/>
                </a:solidFill>
              </a:rPr>
              <a:t>vidieť</a:t>
            </a:r>
            <a:r>
              <a:rPr lang="sk-SK" dirty="0"/>
              <a:t> excelenciu, nádheru a slávu presvätého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Človečenstva</a:t>
            </a:r>
            <a:r>
              <a:rPr lang="sk-SK" dirty="0"/>
              <a:t>. Možno tiež pochopiť </a:t>
            </a:r>
            <a:r>
              <a:rPr lang="sk-SK" u="sng" dirty="0"/>
              <a:t>aký mocný je Boh</a:t>
            </a:r>
            <a:r>
              <a:rPr lang="sk-SK" dirty="0"/>
              <a:t>, že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všetko môže </a:t>
            </a:r>
            <a:r>
              <a:rPr lang="sk-SK" dirty="0"/>
              <a:t>a</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 všetko riadi</a:t>
            </a:r>
            <a:r>
              <a:rPr lang="sk-SK" dirty="0"/>
              <a:t>,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všetkým vládne </a:t>
            </a:r>
            <a:r>
              <a:rPr lang="sk-SK" dirty="0"/>
              <a:t>a </a:t>
            </a:r>
            <a:r>
              <a:rPr lang="sk-SK" dirty="0">
                <a:effectLst>
                  <a:innerShdw blurRad="63500" dist="50800" dir="16200000">
                    <a:prstClr val="black">
                      <a:alpha val="50000"/>
                    </a:prstClr>
                  </a:innerShdw>
                </a:effectLst>
              </a:rPr>
              <a:t>všetko napĺňa </a:t>
            </a:r>
            <a:r>
              <a:rPr lang="sk-SK" dirty="0"/>
              <a:t>svojou </a:t>
            </a:r>
            <a:r>
              <a:rPr lang="sk-SK" sz="3900" b="1" dirty="0">
                <a:solidFill>
                  <a:srgbClr val="FF0000"/>
                </a:solidFill>
              </a:rPr>
              <a:t>láskou</a:t>
            </a:r>
            <a:r>
              <a:rPr lang="sk-SK" dirty="0"/>
              <a:t>. Už to je nesmiernym omilostením, keď duša </a:t>
            </a:r>
            <a:r>
              <a:rPr lang="sk-SK" b="1" u="sng" dirty="0"/>
              <a:t>nadobúda ľahkosť </a:t>
            </a:r>
            <a:r>
              <a:rPr lang="sk-SK" dirty="0"/>
              <a:t>v kontemplácii a je stále viac priťahovaná zaoberať sa vecami vyššími a trvácimi, keď sa odpútava od zdanlivých dobier a pripúta sa k skutočným a večným hodnotám.</a:t>
            </a:r>
          </a:p>
          <a:p>
            <a:r>
              <a:rPr lang="es-ES" dirty="0"/>
              <a:t>Porov.: Santa Teresa, Libro de la Vida, s. 255.</a:t>
            </a:r>
            <a:endParaRPr lang="sk-SK" dirty="0"/>
          </a:p>
          <a:p>
            <a:endParaRPr lang="sk-SK" dirty="0"/>
          </a:p>
        </p:txBody>
      </p:sp>
    </p:spTree>
    <p:extLst>
      <p:ext uri="{BB962C8B-B14F-4D97-AF65-F5344CB8AC3E}">
        <p14:creationId xmlns:p14="http://schemas.microsoft.com/office/powerpoint/2010/main" val="29075982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Bezpečnosť videnia, keď pochádza od Boha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normAutofit fontScale="85000" lnSpcReduction="10000"/>
          </a:bodyPr>
          <a:lstStyle/>
          <a:p>
            <a:r>
              <a:rPr lang="sk-SK" dirty="0" smtClean="0"/>
              <a:t>Podľa </a:t>
            </a:r>
            <a:r>
              <a:rPr lang="sk-SK" dirty="0"/>
              <a:t>Terézie sa netreba obávať pri tomto druhu videnia (imaginárneho), lebo </a:t>
            </a:r>
            <a:r>
              <a:rPr lang="sk-SK" b="1" dirty="0">
                <a:solidFill>
                  <a:srgbClr val="FF0000"/>
                </a:solidFill>
              </a:rPr>
              <a:t>neskrýva </a:t>
            </a:r>
            <a:r>
              <a:rPr lang="sk-SK" b="1" dirty="0" smtClean="0">
                <a:solidFill>
                  <a:srgbClr val="FF0000"/>
                </a:solidFill>
              </a:rPr>
              <a:t>v sebe nebezpečenstvo</a:t>
            </a:r>
            <a:r>
              <a:rPr lang="sk-SK" b="1" dirty="0">
                <a:solidFill>
                  <a:srgbClr val="FF0000"/>
                </a:solidFill>
              </a:rPr>
              <a:t>, žeby za ním mohol byť diabol</a:t>
            </a:r>
            <a:r>
              <a:rPr lang="sk-SK" dirty="0"/>
              <a:t>. Nie je až taký mocný. Tri alebo štyrikrát Pán ukázal Terézii a dosvedčil jej, že to bol On sám, čo sa jej ukázal. </a:t>
            </a:r>
            <a:r>
              <a:rPr lang="sk-SK" b="1" dirty="0"/>
              <a:t>Falošné videnie od diabla </a:t>
            </a:r>
            <a:r>
              <a:rPr lang="sk-SK" dirty="0"/>
              <a:t>môže síce vziať na seba podobu tela, </a:t>
            </a:r>
            <a:r>
              <a:rPr lang="sk-SK" u="sng" dirty="0"/>
              <a:t>ale nemôže napodobniť slávu</a:t>
            </a:r>
            <a:r>
              <a:rPr lang="sk-SK" dirty="0"/>
              <a:t>, ktorú má videnie, pochádzajúce od Boha. Diabol sa vždy usiluje rozložiť a zničiť pravé videnie, ktoré mala duša a snaží sa ju znepokojiť, okyptiť o zbožnosť a chuť, ktorú mala predtým k modlitbe tak, aby zostala bez nej.</a:t>
            </a:r>
          </a:p>
          <a:p>
            <a:endParaRPr lang="sk-SK" dirty="0"/>
          </a:p>
        </p:txBody>
      </p:sp>
    </p:spTree>
    <p:extLst>
      <p:ext uri="{BB962C8B-B14F-4D97-AF65-F5344CB8AC3E}">
        <p14:creationId xmlns:p14="http://schemas.microsoft.com/office/powerpoint/2010/main" val="394047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Anotácia, Abstrakt</a:t>
            </a:r>
            <a:endPar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3" name="Zástupný symbol obsahu 2"/>
          <p:cNvSpPr>
            <a:spLocks noGrp="1"/>
          </p:cNvSpPr>
          <p:nvPr>
            <p:ph idx="1"/>
          </p:nvPr>
        </p:nvSpPr>
        <p:spPr/>
        <p:txBody>
          <a:bodyPr>
            <a:normAutofit fontScale="85000" lnSpcReduction="20000"/>
          </a:bodyPr>
          <a:lstStyle/>
          <a:p>
            <a:r>
              <a:rPr lang="sk-SK" dirty="0"/>
              <a:t>Excelencia, nádhera a sláva presvätého Človečenstva a jeho Božstva v Terézii zanechali svoju stopu: učinili </a:t>
            </a:r>
            <a:r>
              <a:rPr lang="sk-SK" dirty="0" smtClean="0"/>
              <a:t>Teréziu </a:t>
            </a:r>
            <a:r>
              <a:rPr lang="sk-SK" dirty="0"/>
              <a:t>skutočne </a:t>
            </a:r>
            <a:r>
              <a:rPr lang="sk-SK" dirty="0" smtClean="0"/>
              <a:t>pokornou</a:t>
            </a:r>
          </a:p>
          <a:p>
            <a:r>
              <a:rPr lang="sk-SK" dirty="0"/>
              <a:t>Ide o</a:t>
            </a:r>
            <a:r>
              <a:rPr lang="sk-SK" b="1" dirty="0">
                <a:solidFill>
                  <a:srgbClr val="FF0000"/>
                </a:solidFill>
              </a:rPr>
              <a:t> mystickú skúsenosť </a:t>
            </a:r>
            <a:r>
              <a:rPr lang="sk-SK" dirty="0"/>
              <a:t>a jej výklad na pokračovanie. Krása osláveného Krista je neopísateľná a dokáže nadchnúť túžbou po ňom aj neskúseného, no pokorného pútnika týmto životom.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Cieľom</a:t>
            </a:r>
            <a:r>
              <a:rPr lang="sk-SK" dirty="0"/>
              <a:t> autorky je </a:t>
            </a:r>
            <a:r>
              <a:rPr lang="sk-SK" b="1" dirty="0"/>
              <a:t>nechať na papieri svoju skúsenosť </a:t>
            </a:r>
            <a:r>
              <a:rPr lang="sk-SK" dirty="0"/>
              <a:t>pre tých, ktorí potrebujú spirituálnu orientáciu vo sférach, kam sa málokto dostane. Cieľom tohto príspevku je </a:t>
            </a:r>
            <a:r>
              <a:rPr lang="sk-SK" b="1" dirty="0"/>
              <a:t>upriamiť pohľad hľadajúceho na to, čo oko nevidelo, ucho nepočulo a na um človeka neprišlo</a:t>
            </a:r>
            <a:r>
              <a:rPr lang="sk-SK" dirty="0"/>
              <a:t>, na to, čo Boh pripravil tým, čo ho milujú.</a:t>
            </a:r>
          </a:p>
          <a:p>
            <a:endParaRPr lang="sk-SK" dirty="0"/>
          </a:p>
          <a:p>
            <a:endParaRPr lang="sk-SK" dirty="0"/>
          </a:p>
        </p:txBody>
      </p:sp>
    </p:spTree>
    <p:extLst>
      <p:ext uri="{BB962C8B-B14F-4D97-AF65-F5344CB8AC3E}">
        <p14:creationId xmlns:p14="http://schemas.microsoft.com/office/powerpoint/2010/main" val="3010869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Rozlišovanie</a:t>
            </a:r>
            <a:endParaRPr lang="sk-SK" b="1" dirty="0"/>
          </a:p>
        </p:txBody>
      </p:sp>
      <p:sp>
        <p:nvSpPr>
          <p:cNvPr id="3" name="Zástupný symbol obsahu 2"/>
          <p:cNvSpPr>
            <a:spLocks noGrp="1"/>
          </p:cNvSpPr>
          <p:nvPr>
            <p:ph idx="1"/>
          </p:nvPr>
        </p:nvSpPr>
        <p:spPr/>
        <p:txBody>
          <a:bodyPr>
            <a:normAutofit fontScale="85000" lnSpcReduction="20000"/>
          </a:bodyPr>
          <a:lstStyle/>
          <a:p>
            <a:r>
              <a:rPr lang="sk-SK" dirty="0"/>
              <a:t>Terézia si neskôr všimla </a:t>
            </a:r>
            <a:r>
              <a:rPr lang="sk-SK" b="1" dirty="0"/>
              <a:t>obrovský rozdiel </a:t>
            </a:r>
            <a:r>
              <a:rPr lang="sk-SK" dirty="0"/>
              <a:t>medzi videním od Pána a videním od diabla. Tvrdí, že každý, kto mal len modlitbu pokoja, to vie rozlíšiť a pochopiť efekty, ktoré spôsobujú v duši pravé hovory. Nemožno oklamať dušu, ktorá kráča pred Bohom v pokore a jednoduchosti. Kto zakúsil a mal </a:t>
            </a:r>
            <a:r>
              <a:rPr lang="sk-SK" sz="3800" dirty="0">
                <a:solidFill>
                  <a:srgbClr val="FF0000"/>
                </a:solidFill>
              </a:rPr>
              <a:t>pravé videnie </a:t>
            </a:r>
            <a:r>
              <a:rPr lang="sk-SK" dirty="0"/>
              <a:t>od Boha, to rozlíši a aj vycíti. Hoci Zlý tiež začína pôsobiť na chuť a rozdeľuje dary, duša ich odhodí od seba. Dokonca, Terézii sa zdá, že už aj tú chuť vníma ako inú. Nejaví zdanie čistej a čistotnej lásky. Príliš zavčasu sa prezradí a dá vedieť, kým je. Teda, </a:t>
            </a:r>
            <a:r>
              <a:rPr lang="sk-SK" sz="3800" u="sng" dirty="0"/>
              <a:t>kto má skúsenosť, tomu diabol nemôže uškodiť.</a:t>
            </a:r>
          </a:p>
          <a:p>
            <a:endParaRPr lang="sk-SK" dirty="0"/>
          </a:p>
        </p:txBody>
      </p:sp>
    </p:spTree>
    <p:extLst>
      <p:ext uri="{BB962C8B-B14F-4D97-AF65-F5344CB8AC3E}">
        <p14:creationId xmlns:p14="http://schemas.microsoft.com/office/powerpoint/2010/main" val="4247965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Presvedčivosť toho, čo je od Boha</a:t>
            </a:r>
            <a:endParaRPr lang="sk-SK" b="1" dirty="0"/>
          </a:p>
        </p:txBody>
      </p:sp>
      <p:sp>
        <p:nvSpPr>
          <p:cNvPr id="3" name="Zástupný symbol obsahu 2"/>
          <p:cNvSpPr>
            <a:spLocks noGrp="1"/>
          </p:cNvSpPr>
          <p:nvPr>
            <p:ph idx="1"/>
          </p:nvPr>
        </p:nvSpPr>
        <p:spPr/>
        <p:txBody>
          <a:bodyPr>
            <a:normAutofit fontScale="77500" lnSpcReduction="20000"/>
          </a:bodyPr>
          <a:lstStyle/>
          <a:p>
            <a:r>
              <a:rPr lang="sk-SK" dirty="0"/>
              <a:t>To, čo pochádza od Boha, má celkom inú charakteristiku. Terézia sa tu prezentuje ako tá, čo „má skúsenosť“ a  presvedčivo argumentuje </a:t>
            </a:r>
            <a:r>
              <a:rPr lang="sk-SK" b="1" dirty="0">
                <a:solidFill>
                  <a:srgbClr val="FF0000"/>
                </a:solidFill>
              </a:rPr>
              <a:t>o velebe, ktorú zjavuje Pán o sebe samom:</a:t>
            </a:r>
          </a:p>
          <a:p>
            <a:r>
              <a:rPr lang="sk-SK" dirty="0"/>
              <a:t>„Považovať to za predstavivosť je nemožnosťou nemožností. Nevedie k ničomu, lebo len </a:t>
            </a:r>
            <a:r>
              <a:rPr lang="sk-SK" sz="3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nádhera a bieloba jednej ruky </a:t>
            </a:r>
            <a:r>
              <a:rPr lang="sk-SK" dirty="0"/>
              <a:t>je nad všetku našu predstavivosť. Bez toho, aby sme sa na ňu rozpomenuli, bez toho, aby sme na ňu vôbec kedy pomysleli, uvidíme zrazu prítomné veci, ktoré by sa predstavivosťou nemohli sprostredkovať ani vo veľkom časovom rozmedzí. Ide omnoho vyššie ... , ďaleko od toho čo tu na zemi môžeme pochopiť...“</a:t>
            </a:r>
          </a:p>
        </p:txBody>
      </p:sp>
    </p:spTree>
    <p:extLst>
      <p:ext uri="{BB962C8B-B14F-4D97-AF65-F5344CB8AC3E}">
        <p14:creationId xmlns:p14="http://schemas.microsoft.com/office/powerpoint/2010/main" val="24024822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Nemožnosť predstavovať si ...</a:t>
            </a:r>
            <a:endParaRPr lang="sk-SK" dirty="0"/>
          </a:p>
        </p:txBody>
      </p:sp>
      <p:sp>
        <p:nvSpPr>
          <p:cNvPr id="3" name="Zástupný symbol obsahu 2"/>
          <p:cNvSpPr>
            <a:spLocks noGrp="1"/>
          </p:cNvSpPr>
          <p:nvPr>
            <p:ph idx="1"/>
          </p:nvPr>
        </p:nvSpPr>
        <p:spPr/>
        <p:txBody>
          <a:bodyPr>
            <a:normAutofit fontScale="92500" lnSpcReduction="20000"/>
          </a:bodyPr>
          <a:lstStyle/>
          <a:p>
            <a:r>
              <a:rPr lang="sk-SK" dirty="0"/>
              <a:t>Áno, zbytočne sa bude človek „rozpomínať“ na niečo, čo mu ani vo sne na um prísť nemôže, čo </a:t>
            </a:r>
            <a:r>
              <a:rPr lang="sk-SK" b="1" dirty="0">
                <a:solidFill>
                  <a:srgbClr val="FF0000"/>
                </a:solidFill>
              </a:rPr>
              <a:t>prevyšuje jeho schopnosti vnímať</a:t>
            </a:r>
            <a:r>
              <a:rPr lang="sk-SK" dirty="0"/>
              <a:t>, i kapacitu predstaviť si niečo a fantazírovať. Keby šlo o rozumovanie, určite sa skôr-neskôr z toho rozum unaví a duša zostane znechutená. </a:t>
            </a:r>
            <a:r>
              <a:rPr lang="sk-SK" sz="35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 pravom videní bohaté účinky nechýbajú, „dokonca aj telo získa zdravie a silu“. </a:t>
            </a:r>
            <a:r>
              <a:rPr lang="sk-SK" dirty="0"/>
              <a:t>Terézia to predtým nevedela vysvetliť, ale snažila sa upokojiť, a Pán jej pomáhal pochopiť, že to čo prežívala, nebolo zdanie, ani klamstvo zlého.</a:t>
            </a:r>
          </a:p>
        </p:txBody>
      </p:sp>
    </p:spTree>
    <p:extLst>
      <p:ext uri="{BB962C8B-B14F-4D97-AF65-F5344CB8AC3E}">
        <p14:creationId xmlns:p14="http://schemas.microsoft.com/office/powerpoint/2010/main" val="35436303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Utrpenie</a:t>
            </a:r>
            <a:endParaRPr lang="sk-SK" b="1" dirty="0"/>
          </a:p>
        </p:txBody>
      </p:sp>
      <p:sp>
        <p:nvSpPr>
          <p:cNvPr id="3" name="Zástupný symbol obsahu 2"/>
          <p:cNvSpPr>
            <a:spLocks noGrp="1"/>
          </p:cNvSpPr>
          <p:nvPr>
            <p:ph idx="1"/>
          </p:nvPr>
        </p:nvSpPr>
        <p:spPr/>
        <p:txBody>
          <a:bodyPr/>
          <a:lstStyle/>
          <a:p>
            <a:r>
              <a:rPr lang="sk-SK" dirty="0"/>
              <a:t>V </a:t>
            </a:r>
            <a:r>
              <a:rPr lang="es-ES" dirty="0" smtClean="0"/>
              <a:t>Avile</a:t>
            </a:r>
            <a:r>
              <a:rPr lang="sk-SK" dirty="0" smtClean="0"/>
              <a:t> </a:t>
            </a:r>
            <a:r>
              <a:rPr lang="sk-SK" dirty="0"/>
              <a:t>žili sväté osoby, ktoré Pán neviedol tou istou cestou ako svoju „nehodnú“ služobnicu Teréziu, a preto nevedeli pochopiť jej cestu, bol v nich strach. Možno to spôsobili jej hriechy – nazdáva sa svätica – o ktorých vedeli bez toho, aby o nich hovorila svojmu spovedníkovi alebo tomu, ku komu ju posielal. Jej chyby a hriechy sa stali takto verejnými.</a:t>
            </a:r>
          </a:p>
          <a:p>
            <a:endParaRPr lang="sk-SK" dirty="0"/>
          </a:p>
        </p:txBody>
      </p:sp>
    </p:spTree>
    <p:extLst>
      <p:ext uri="{BB962C8B-B14F-4D97-AF65-F5344CB8AC3E}">
        <p14:creationId xmlns:p14="http://schemas.microsoft.com/office/powerpoint/2010/main" val="20495803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Nepochopenie</a:t>
            </a:r>
            <a:endParaRPr lang="sk-SK" b="1" dirty="0"/>
          </a:p>
        </p:txBody>
      </p:sp>
      <p:sp>
        <p:nvSpPr>
          <p:cNvPr id="3" name="Zástupný symbol obsahu 2"/>
          <p:cNvSpPr>
            <a:spLocks noGrp="1"/>
          </p:cNvSpPr>
          <p:nvPr>
            <p:ph idx="1"/>
          </p:nvPr>
        </p:nvSpPr>
        <p:spPr/>
        <p:txBody>
          <a:bodyPr>
            <a:normAutofit/>
          </a:bodyPr>
          <a:lstStyle/>
          <a:p>
            <a:r>
              <a:rPr lang="sk-SK" sz="3600" dirty="0"/>
              <a:t>Stačí si len trocha dokresliť jej situáciu a čo </a:t>
            </a:r>
            <a:r>
              <a:rPr lang="sk-SK" sz="3600" dirty="0" smtClean="0"/>
              <a:t>asi pre </a:t>
            </a:r>
            <a:r>
              <a:rPr lang="sk-SK" sz="3600" dirty="0"/>
              <a:t>ňu znamenala taká </a:t>
            </a:r>
            <a:r>
              <a:rPr lang="sk-SK" sz="3600" u="sng" dirty="0"/>
              <a:t>indiskrétnosť, zanášanie, ohováranie a osočovanie.</a:t>
            </a:r>
            <a:r>
              <a:rPr lang="sk-SK" sz="3600" dirty="0"/>
              <a:t> Prijímala to v duchu </a:t>
            </a:r>
            <a:r>
              <a:rPr lang="sk-SK" sz="3600" b="1" dirty="0">
                <a:solidFill>
                  <a:srgbClr val="FF0000"/>
                </a:solidFill>
              </a:rPr>
              <a:t>pokory a viery, a nepochybne  veľkej lásky ku Kristovi</a:t>
            </a:r>
            <a:r>
              <a:rPr lang="sk-SK" sz="3600" dirty="0"/>
              <a:t>, ktorý sa v nej nesklamal a o to viac ju odmeňoval svojimi darmi a sebou samým.</a:t>
            </a:r>
          </a:p>
          <a:p>
            <a:pPr algn="just"/>
            <a:endParaRPr lang="sk-SK" sz="3600" dirty="0"/>
          </a:p>
        </p:txBody>
      </p:sp>
    </p:spTree>
    <p:extLst>
      <p:ext uri="{BB962C8B-B14F-4D97-AF65-F5344CB8AC3E}">
        <p14:creationId xmlns:p14="http://schemas.microsoft.com/office/powerpoint/2010/main" val="14510833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Istota zhora v ohni skúšok</a:t>
            </a:r>
            <a:endParaRPr lang="sk-SK" b="1" dirty="0"/>
          </a:p>
        </p:txBody>
      </p:sp>
      <p:sp>
        <p:nvSpPr>
          <p:cNvPr id="3" name="Zástupný symbol obsahu 2"/>
          <p:cNvSpPr>
            <a:spLocks noGrp="1"/>
          </p:cNvSpPr>
          <p:nvPr>
            <p:ph idx="1"/>
          </p:nvPr>
        </p:nvSpPr>
        <p:spPr/>
        <p:txBody>
          <a:bodyPr>
            <a:normAutofit lnSpcReduction="10000"/>
          </a:bodyPr>
          <a:lstStyle/>
          <a:p>
            <a:r>
              <a:rPr lang="sk-SK" dirty="0"/>
              <a:t>Po imaginárnych videniach Terézia prestala byť ničomná a biedna. Zbadala to aj sama, ale aj druhí to o nej povedali. Toto bol jeden z najvýznamnejších efektov, ktoré ju presvedčili o </a:t>
            </a:r>
            <a:r>
              <a:rPr lang="sk-SK" b="1" dirty="0">
                <a:solidFill>
                  <a:srgbClr val="FF0000"/>
                </a:solidFill>
              </a:rPr>
              <a:t>pravosti nadprirodzených darov</a:t>
            </a:r>
            <a:r>
              <a:rPr lang="sk-SK" dirty="0"/>
              <a:t>, pochádzajúcich od Boha, a nie od démona. Nepochybne musela prejsť obdobím veľkých skúšok, ponižovania a ústrkov, keď ju celkom nevinne brávali na zodpovednosť za zlo, ktoré nespáchala.</a:t>
            </a:r>
          </a:p>
        </p:txBody>
      </p:sp>
    </p:spTree>
    <p:extLst>
      <p:ext uri="{BB962C8B-B14F-4D97-AF65-F5344CB8AC3E}">
        <p14:creationId xmlns:p14="http://schemas.microsoft.com/office/powerpoint/2010/main" val="4257202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sk-SK"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Cieľ a zameranie Terézie pri opise imaginárneho videnia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O</a:t>
            </a:r>
            <a:r>
              <a:rPr lang="sk-SK" dirty="0" smtClean="0"/>
              <a:t>pis </a:t>
            </a:r>
            <a:r>
              <a:rPr lang="sk-SK" dirty="0"/>
              <a:t>a výklad takýchto zriedkavých, ale skutočne existujúcich javov </a:t>
            </a:r>
            <a:r>
              <a:rPr lang="sk-SK" dirty="0" smtClean="0"/>
              <a:t>sa nezdá byť </a:t>
            </a:r>
            <a:r>
              <a:rPr lang="sk-SK" dirty="0"/>
              <a:t>dosť </a:t>
            </a:r>
            <a:r>
              <a:rPr lang="sk-SK" u="sng" dirty="0"/>
              <a:t>opodstatnený</a:t>
            </a:r>
            <a:r>
              <a:rPr lang="sk-SK" dirty="0"/>
              <a:t>. Všetci túžime žiť s nohami na zemi a kráčať za životným cieľom v realite, nie v „oblakoch“. Odmietame pekné veci a reči, preferujeme hýbať sa v reálnom svete a venovať sa „konkrétnym“ veciam alebo skutkom. Terézia to nikomu nechce zazlievať.</a:t>
            </a:r>
          </a:p>
        </p:txBody>
      </p:sp>
    </p:spTree>
    <p:extLst>
      <p:ext uri="{BB962C8B-B14F-4D97-AF65-F5344CB8AC3E}">
        <p14:creationId xmlns:p14="http://schemas.microsoft.com/office/powerpoint/2010/main" val="2532330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smtClean="0"/>
              <a:t>Terézia svojmu </a:t>
            </a:r>
            <a:r>
              <a:rPr lang="sk-SK" b="1" dirty="0"/>
              <a:t>spovedníkovi </a:t>
            </a:r>
            <a:r>
              <a:rPr lang="es-ES" b="1" dirty="0" smtClean="0"/>
              <a:t>García de Toledo:</a:t>
            </a:r>
            <a:endParaRPr lang="es-ES" b="1" dirty="0"/>
          </a:p>
        </p:txBody>
      </p:sp>
      <p:sp>
        <p:nvSpPr>
          <p:cNvPr id="3" name="Zástupný symbol obsahu 2"/>
          <p:cNvSpPr>
            <a:spLocks noGrp="1"/>
          </p:cNvSpPr>
          <p:nvPr>
            <p:ph idx="1"/>
          </p:nvPr>
        </p:nvSpPr>
        <p:spPr/>
        <p:txBody>
          <a:bodyPr>
            <a:normAutofit/>
          </a:bodyPr>
          <a:lstStyle/>
          <a:p>
            <a:r>
              <a:rPr lang="sk-SK" sz="4000" dirty="0"/>
              <a:t>„Toto </a:t>
            </a:r>
            <a:r>
              <a:rPr lang="sk-SK" sz="4000" dirty="0" smtClean="0"/>
              <a:t>hovorím, </a:t>
            </a:r>
            <a:r>
              <a:rPr lang="sk-SK" sz="4000" dirty="0"/>
              <a:t>aby sa mohlo porozumieť veľkému </a:t>
            </a:r>
            <a:r>
              <a:rPr lang="sk-SK" sz="4000" b="1" dirty="0"/>
              <a:t>trápeniu</a:t>
            </a:r>
            <a:r>
              <a:rPr lang="sk-SK" sz="4000" dirty="0"/>
              <a:t>, ktoré človek má, keď nenachádza nikoho, kto by mal skúsenosť na tejto </a:t>
            </a:r>
            <a:r>
              <a:rPr lang="sk-SK" sz="4000" b="1" dirty="0">
                <a:solidFill>
                  <a:srgbClr val="FF0000"/>
                </a:solidFill>
              </a:rPr>
              <a:t>spirituálnej ceste</a:t>
            </a:r>
            <a:r>
              <a:rPr lang="sk-SK" sz="4000" dirty="0"/>
              <a:t>, lebo keby ma Pán natoľko neuprednostňoval, neviem čo by bolo zo mňa.“</a:t>
            </a:r>
          </a:p>
        </p:txBody>
      </p:sp>
    </p:spTree>
    <p:extLst>
      <p:ext uri="{BB962C8B-B14F-4D97-AF65-F5344CB8AC3E}">
        <p14:creationId xmlns:p14="http://schemas.microsoft.com/office/powerpoint/2010/main" val="18561731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Použitá literatúra</a:t>
            </a:r>
            <a:endParaRPr lang="sk-SK" b="1" dirty="0"/>
          </a:p>
        </p:txBody>
      </p:sp>
      <p:sp>
        <p:nvSpPr>
          <p:cNvPr id="3" name="Zástupný symbol obsahu 2"/>
          <p:cNvSpPr>
            <a:spLocks noGrp="1"/>
          </p:cNvSpPr>
          <p:nvPr>
            <p:ph idx="1"/>
          </p:nvPr>
        </p:nvSpPr>
        <p:spPr/>
        <p:txBody>
          <a:bodyPr/>
          <a:lstStyle/>
          <a:p>
            <a:r>
              <a:rPr lang="es-ES" dirty="0" smtClean="0"/>
              <a:t>Santa Teresa. Libro de la Vida, s. 3-414. In Santa Teresa, </a:t>
            </a:r>
            <a:r>
              <a:rPr lang="es-ES" i="1" dirty="0" smtClean="0"/>
              <a:t>Obras completas</a:t>
            </a:r>
            <a:r>
              <a:rPr lang="es-ES" dirty="0" smtClean="0"/>
              <a:t>, Burgos: Editorial Monte Carmelo, 1994, 1418 s. ISBN 84-7239-282-1.</a:t>
            </a:r>
          </a:p>
          <a:p>
            <a:r>
              <a:rPr lang="es-ES" dirty="0" smtClean="0"/>
              <a:t>Santa Teresa, </a:t>
            </a:r>
            <a:r>
              <a:rPr lang="es-ES" i="1" dirty="0" smtClean="0"/>
              <a:t>Obras completas</a:t>
            </a:r>
            <a:r>
              <a:rPr lang="es-ES" dirty="0" smtClean="0"/>
              <a:t>, Burgos: Editorial Monte Carmelo, 1994, 1418 s. ISBN 84-7239-282-1.</a:t>
            </a:r>
          </a:p>
          <a:p>
            <a:endParaRPr lang="sk-SK" dirty="0"/>
          </a:p>
        </p:txBody>
      </p:sp>
    </p:spTree>
    <p:extLst>
      <p:ext uri="{BB962C8B-B14F-4D97-AF65-F5344CB8AC3E}">
        <p14:creationId xmlns:p14="http://schemas.microsoft.com/office/powerpoint/2010/main" val="30042859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6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Vďaka za pozornosť!</a:t>
            </a:r>
            <a:endParaRPr lang="sk-SK" sz="6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a:xfrm>
            <a:off x="457200" y="1600200"/>
            <a:ext cx="8229600" cy="4525963"/>
          </a:xfrm>
        </p:spPr>
        <p:txBody>
          <a:bodyPr/>
          <a:lstStyle/>
          <a:p>
            <a:endParaRPr lang="sk-SK" dirty="0" smtClean="0"/>
          </a:p>
          <a:p>
            <a:endParaRPr lang="sk-SK" dirty="0"/>
          </a:p>
          <a:p>
            <a:pPr algn="ctr"/>
            <a:r>
              <a:rPr lang="sk-SK" dirty="0" smtClean="0"/>
              <a:t>Sestra Dominika OSU</a:t>
            </a:r>
          </a:p>
          <a:p>
            <a:pPr algn="ctr"/>
            <a:r>
              <a:rPr lang="sk-SK" dirty="0" err="1" smtClean="0">
                <a:hlinkClick r:id="rId2"/>
              </a:rPr>
              <a:t>alzbeta.dufferova@gmail.com</a:t>
            </a:r>
            <a:endParaRPr lang="sk-SK" dirty="0" smtClean="0"/>
          </a:p>
          <a:p>
            <a:endParaRPr lang="sk-SK" dirty="0" smtClean="0"/>
          </a:p>
          <a:p>
            <a:endParaRPr lang="sk-SK" dirty="0"/>
          </a:p>
          <a:p>
            <a:r>
              <a:rPr lang="sk-SK" smtClean="0"/>
              <a:t>Dom </a:t>
            </a:r>
            <a:r>
              <a:rPr lang="la-Latn" dirty="0" smtClean="0"/>
              <a:t>Quo Vadis</a:t>
            </a:r>
            <a:r>
              <a:rPr lang="sk-SK" dirty="0" smtClean="0"/>
              <a:t>. </a:t>
            </a:r>
            <a:r>
              <a:rPr lang="sk-SK" dirty="0" smtClean="0"/>
              <a:t>24.05.2017 </a:t>
            </a:r>
            <a:endParaRPr lang="sk-SK" dirty="0"/>
          </a:p>
        </p:txBody>
      </p:sp>
    </p:spTree>
    <p:extLst>
      <p:ext uri="{BB962C8B-B14F-4D97-AF65-F5344CB8AC3E}">
        <p14:creationId xmlns:p14="http://schemas.microsoft.com/office/powerpoint/2010/main" val="940595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Oslávené telo Krista Pána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smtClean="0"/>
              <a:t>„</a:t>
            </a:r>
            <a:r>
              <a:rPr lang="sk-SK"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Veľmi kontinuálne videnie</a:t>
            </a:r>
            <a:r>
              <a:rPr lang="sk-SK" dirty="0" smtClean="0"/>
              <a:t>“ </a:t>
            </a:r>
            <a:r>
              <a:rPr lang="sk-SK" dirty="0"/>
              <a:t>z predchádzajúcej kapitoly (27, 2-5), ktoré Terézii trvalo niekoľko dní, </a:t>
            </a:r>
            <a:r>
              <a:rPr lang="sk-SK" dirty="0" smtClean="0"/>
              <a:t>obdivuje</a:t>
            </a:r>
            <a:r>
              <a:rPr lang="sk-SK" dirty="0" smtClean="0"/>
              <a:t>me </a:t>
            </a:r>
            <a:r>
              <a:rPr lang="sk-SK" dirty="0"/>
              <a:t>veľký </a:t>
            </a:r>
            <a:r>
              <a:rPr lang="sk-SK" b="1" dirty="0" smtClean="0"/>
              <a:t>úžitok, aký</a:t>
            </a:r>
            <a:r>
              <a:rPr lang="sk-SK" dirty="0" smtClean="0"/>
              <a:t> </a:t>
            </a:r>
            <a:r>
              <a:rPr lang="sk-SK" dirty="0"/>
              <a:t>jej </a:t>
            </a:r>
            <a:r>
              <a:rPr lang="sk-SK" dirty="0" smtClean="0"/>
              <a:t>prinieslo</a:t>
            </a:r>
            <a:r>
              <a:rPr lang="sk-SK" dirty="0"/>
              <a:t>. </a:t>
            </a:r>
            <a:r>
              <a:rPr lang="sk-SK" u="sng" dirty="0"/>
              <a:t>Nevychádzala z modlitby</a:t>
            </a:r>
            <a:r>
              <a:rPr lang="sk-SK" dirty="0"/>
              <a:t> a aj keď sa jej to podarilo, usilovala sa neodpájať </a:t>
            </a:r>
            <a:r>
              <a:rPr lang="sk-SK" dirty="0" smtClean="0"/>
              <a:t>sa od </a:t>
            </a:r>
            <a:r>
              <a:rPr lang="sk-SK" dirty="0"/>
              <a:t>Pána, ktorého vnímala ako </a:t>
            </a:r>
            <a:r>
              <a:rPr lang="sk-SK" u="sng" dirty="0"/>
              <a:t>svedka všetkého</a:t>
            </a:r>
            <a:r>
              <a:rPr lang="sk-SK" dirty="0"/>
              <a:t>, čo robila. </a:t>
            </a:r>
          </a:p>
        </p:txBody>
      </p:sp>
    </p:spTree>
    <p:extLst>
      <p:ext uri="{BB962C8B-B14F-4D97-AF65-F5344CB8AC3E}">
        <p14:creationId xmlns:p14="http://schemas.microsoft.com/office/powerpoint/2010/main" val="336595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Pán dodáva istotu</a:t>
            </a:r>
            <a:endParaRPr lang="sk-SK" b="1" dirty="0"/>
          </a:p>
        </p:txBody>
      </p:sp>
      <p:sp>
        <p:nvSpPr>
          <p:cNvPr id="3" name="Zástupný symbol obsahu 2"/>
          <p:cNvSpPr>
            <a:spLocks noGrp="1"/>
          </p:cNvSpPr>
          <p:nvPr>
            <p:ph idx="1"/>
          </p:nvPr>
        </p:nvSpPr>
        <p:spPr/>
        <p:txBody>
          <a:bodyPr/>
          <a:lstStyle/>
          <a:p>
            <a:r>
              <a:rPr lang="sk-SK" dirty="0" smtClean="0"/>
              <a:t>Aj keď chvíľami ju napádali rôzne vonkajšie obavy, sám Pán ju uisťoval </a:t>
            </a:r>
            <a:r>
              <a:rPr lang="sk-SK" dirty="0"/>
              <a:t>svojou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prítomnosťou</a:t>
            </a:r>
            <a:r>
              <a:rPr lang="sk-SK" dirty="0"/>
              <a:t>, sprevádzal svojím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pohľadom</a:t>
            </a:r>
            <a:r>
              <a:rPr lang="sk-SK" dirty="0"/>
              <a:t> a zaručil sa jej, že </a:t>
            </a:r>
            <a:r>
              <a:rPr lang="sk-SK" b="1" dirty="0">
                <a:solidFill>
                  <a:srgbClr val="FF0000"/>
                </a:solidFill>
              </a:rPr>
              <a:t>je to </a:t>
            </a:r>
            <a:r>
              <a:rPr lang="sk-SK" b="1" dirty="0" smtClean="0">
                <a:solidFill>
                  <a:srgbClr val="FF0000"/>
                </a:solidFill>
              </a:rPr>
              <a:t>On</a:t>
            </a:r>
            <a:r>
              <a:rPr lang="sk-SK" dirty="0"/>
              <a:t>, čo v nej činí tieto </a:t>
            </a:r>
            <a:r>
              <a:rPr lang="sk-SK" dirty="0" smtClean="0"/>
              <a:t>veci</a:t>
            </a:r>
          </a:p>
          <a:p>
            <a:r>
              <a:rPr lang="sk-SK" dirty="0" smtClean="0"/>
              <a:t>Nadobudla </a:t>
            </a:r>
            <a:r>
              <a:rPr lang="sk-SK" dirty="0" smtClean="0"/>
              <a:t>veľkú </a:t>
            </a:r>
            <a:r>
              <a:rPr lang="sk-SK" dirty="0"/>
              <a:t>istotu 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zbavila sa strachu</a:t>
            </a:r>
            <a:r>
              <a:rPr lang="sk-SK" dirty="0"/>
              <a:t>, ktorý sa jej snažil vsugerovať Zlý</a:t>
            </a:r>
          </a:p>
        </p:txBody>
      </p:sp>
    </p:spTree>
    <p:extLst>
      <p:ext uri="{BB962C8B-B14F-4D97-AF65-F5344CB8AC3E}">
        <p14:creationId xmlns:p14="http://schemas.microsoft.com/office/powerpoint/2010/main" val="255158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Postupné zjavovanie sa...</a:t>
            </a:r>
            <a:endParaRPr lang="sk-SK" b="1" dirty="0"/>
          </a:p>
        </p:txBody>
      </p:sp>
      <p:sp>
        <p:nvSpPr>
          <p:cNvPr id="3" name="Zástupný symbol obsahu 2"/>
          <p:cNvSpPr>
            <a:spLocks noGrp="1"/>
          </p:cNvSpPr>
          <p:nvPr>
            <p:ph idx="1"/>
          </p:nvPr>
        </p:nvSpPr>
        <p:spPr/>
        <p:txBody>
          <a:bodyPr>
            <a:normAutofit fontScale="92500" lnSpcReduction="20000"/>
          </a:bodyPr>
          <a:lstStyle/>
          <a:p>
            <a:r>
              <a:rPr lang="sk-SK" dirty="0"/>
              <a:t>Rozpráva, ako jedného dňa, ponorená do modlitby, chcel jej Pán ukázať len svoje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ruky</a:t>
            </a:r>
            <a:r>
              <a:rPr lang="sk-SK" dirty="0"/>
              <a:t>. Naplnilo ju to veľkou bázňou – inak ju vždy sprevádzal akýsi strach, keď experimentovala čosi nové, a to hlavne spočiatku, keď sa to týkalo nejakého nadprirodzeného omilostenia. </a:t>
            </a:r>
            <a:r>
              <a:rPr lang="sk-SK" dirty="0" smtClean="0"/>
              <a:t>Nato po </a:t>
            </a:r>
            <a:r>
              <a:rPr lang="sk-SK" dirty="0"/>
              <a:t>niekoľkých dňoch videla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jeho božskú tvár </a:t>
            </a:r>
            <a:r>
              <a:rPr lang="sk-SK" dirty="0"/>
              <a:t>a bola z toho celá bez seba. Nemohla pochopiť, prečo sa jej Pán ukazuje tak po troške, lebo potom sa jej mal ukázať </a:t>
            </a:r>
            <a:r>
              <a:rPr lang="sk-SK" b="1" dirty="0">
                <a:ln w="18000">
                  <a:solidFill>
                    <a:schemeClr val="accent2">
                      <a:satMod val="140000"/>
                    </a:schemeClr>
                  </a:solidFill>
                  <a:prstDash val="solid"/>
                  <a:miter lim="800000"/>
                </a:ln>
                <a:noFill/>
                <a:effectLst>
                  <a:outerShdw blurRad="25500" dist="23000" dir="7020000" algn="tl">
                    <a:srgbClr val="000000">
                      <a:alpha val="50000"/>
                    </a:srgbClr>
                  </a:outerShdw>
                </a:effectLst>
              </a:rPr>
              <a:t>celý</a:t>
            </a:r>
            <a:r>
              <a:rPr lang="sk-SK" dirty="0"/>
              <a:t>. </a:t>
            </a:r>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Neskôr jej Pán dal pochopiť, že sa prispôsoboval jej prirodzenej slabosti. Nemohla by zniesť naraz toľko slávy.</a:t>
            </a:r>
          </a:p>
          <a:p>
            <a:endParaRPr lang="sk-SK" dirty="0"/>
          </a:p>
        </p:txBody>
      </p:sp>
    </p:spTree>
    <p:extLst>
      <p:ext uri="{BB962C8B-B14F-4D97-AF65-F5344CB8AC3E}">
        <p14:creationId xmlns:p14="http://schemas.microsoft.com/office/powerpoint/2010/main" val="1848144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Človečenstvo Ježiša Krista</a:t>
            </a:r>
            <a:br>
              <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sk-SK"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Zástupný symbol obsahu 2"/>
          <p:cNvSpPr>
            <a:spLocks noGrp="1"/>
          </p:cNvSpPr>
          <p:nvPr>
            <p:ph idx="1"/>
          </p:nvPr>
        </p:nvSpPr>
        <p:spPr/>
        <p:txBody>
          <a:bodyPr/>
          <a:lstStyle/>
          <a:p>
            <a:r>
              <a:rPr lang="sk-SK" dirty="0"/>
              <a:t>Pátrovi </a:t>
            </a:r>
            <a:r>
              <a:rPr lang="es-ES" dirty="0" smtClean="0"/>
              <a:t>García de Toledo</a:t>
            </a:r>
            <a:r>
              <a:rPr lang="sk-SK" dirty="0" smtClean="0"/>
              <a:t>, </a:t>
            </a:r>
            <a:r>
              <a:rPr lang="sk-SK" dirty="0"/>
              <a:t>ktorému Terézia o týchto veciach píše, sa </a:t>
            </a:r>
            <a:r>
              <a:rPr lang="sk-SK" dirty="0" smtClean="0"/>
              <a:t>zdôverí</a:t>
            </a:r>
            <a:r>
              <a:rPr lang="sk-SK" dirty="0" smtClean="0"/>
              <a:t>: </a:t>
            </a:r>
            <a:r>
              <a:rPr lang="sk-SK" dirty="0" smtClean="0"/>
              <a:t> </a:t>
            </a:r>
            <a:r>
              <a:rPr lang="sk-SK" b="1" u="sng" dirty="0"/>
              <a:t>nemožno opísať krásu spomínaných rúk a tváre</a:t>
            </a:r>
            <a:r>
              <a:rPr lang="sk-SK" dirty="0"/>
              <a:t>, </a:t>
            </a:r>
            <a:r>
              <a:rPr lang="sk-SK" dirty="0"/>
              <a:t> </a:t>
            </a:r>
            <a:r>
              <a:rPr lang="sk-SK" dirty="0" smtClean="0"/>
              <a:t> </a:t>
            </a:r>
            <a:r>
              <a:rPr lang="sk-SK" dirty="0"/>
              <a:t>oslávené telá sú tak nádherné, že už len pohľad na slávu, ktorú zo seba vyžarujú, oslňuje a premáha človeka. Spočiatku ju to poriadne zmiatlo, ale neskôr priviedlo k istote a pevnosti.</a:t>
            </a:r>
          </a:p>
        </p:txBody>
      </p:sp>
    </p:spTree>
    <p:extLst>
      <p:ext uri="{BB962C8B-B14F-4D97-AF65-F5344CB8AC3E}">
        <p14:creationId xmlns:p14="http://schemas.microsoft.com/office/powerpoint/2010/main" val="2716770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b="1" dirty="0"/>
              <a:t>25. januára 1561, na sviatok obrátenia svätého Pavla</a:t>
            </a:r>
          </a:p>
        </p:txBody>
      </p:sp>
      <p:sp>
        <p:nvSpPr>
          <p:cNvPr id="3" name="Zástupný symbol obsahu 2"/>
          <p:cNvSpPr>
            <a:spLocks noGrp="1"/>
          </p:cNvSpPr>
          <p:nvPr>
            <p:ph idx="1"/>
          </p:nvPr>
        </p:nvSpPr>
        <p:spPr/>
        <p:txBody>
          <a:bodyPr>
            <a:normAutofit/>
          </a:bodyPr>
          <a:lstStyle/>
          <a:p>
            <a:r>
              <a:rPr lang="sk-SK" sz="3600" dirty="0" smtClean="0"/>
              <a:t>Terézia </a:t>
            </a:r>
            <a:r>
              <a:rPr lang="sk-SK" sz="3600" dirty="0"/>
              <a:t>bola </a:t>
            </a:r>
            <a:r>
              <a:rPr lang="sk-SK"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rPr>
              <a:t>na omši</a:t>
            </a:r>
            <a:r>
              <a:rPr lang="sk-SK" sz="3600" dirty="0"/>
              <a:t>, </a:t>
            </a:r>
            <a:r>
              <a:rPr lang="sk-SK" sz="3600" dirty="0" smtClean="0"/>
              <a:t>kde sa jej ukázalo </a:t>
            </a:r>
            <a:r>
              <a:rPr lang="sk-SK"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najsvätejšie </a:t>
            </a:r>
            <a:r>
              <a:rPr lang="sk-SK"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Človečenstvo </a:t>
            </a:r>
            <a:r>
              <a:rPr lang="sk-SK" sz="3600" dirty="0"/>
              <a:t>ako sa </a:t>
            </a:r>
            <a:r>
              <a:rPr lang="sk-SK" sz="3600" dirty="0" smtClean="0"/>
              <a:t>zvykne zobrazovať </a:t>
            </a:r>
            <a:r>
              <a:rPr lang="sk-SK" sz="3600" dirty="0"/>
              <a:t>po zmŕtvychvstaní, s neopísateľnou nádherou a majestátom. Predtým to zvlášť opísala pátrovi </a:t>
            </a:r>
            <a:r>
              <a:rPr lang="es-ES" sz="3600" dirty="0" smtClean="0"/>
              <a:t>García de Toledo</a:t>
            </a:r>
            <a:r>
              <a:rPr lang="sk-SK" sz="3600" dirty="0"/>
              <a:t> </a:t>
            </a:r>
            <a:r>
              <a:rPr lang="sk-SK" sz="3600" dirty="0" smtClean="0"/>
              <a:t>na jeho</a:t>
            </a:r>
            <a:r>
              <a:rPr lang="sk-SK" sz="3600" dirty="0" smtClean="0"/>
              <a:t> žiadosť,  čo </a:t>
            </a:r>
            <a:r>
              <a:rPr lang="sk-SK" sz="3600" dirty="0"/>
              <a:t>bolo pre ňu veľmi </a:t>
            </a:r>
            <a:r>
              <a:rPr lang="sk-SK" sz="3600" dirty="0" smtClean="0"/>
              <a:t>ťažké. Nemohla to opísať </a:t>
            </a:r>
            <a:r>
              <a:rPr lang="sk-SK" sz="3600" dirty="0"/>
              <a:t>bez toho, aby sa </a:t>
            </a:r>
            <a:r>
              <a:rPr lang="sk-SK" sz="3600" dirty="0" smtClean="0"/>
              <a:t>pritom </a:t>
            </a:r>
            <a:r>
              <a:rPr lang="sk-SK" sz="3600" dirty="0"/>
              <a:t>„nerozliala“</a:t>
            </a:r>
          </a:p>
        </p:txBody>
      </p:sp>
    </p:spTree>
    <p:extLst>
      <p:ext uri="{BB962C8B-B14F-4D97-AF65-F5344CB8AC3E}">
        <p14:creationId xmlns:p14="http://schemas.microsoft.com/office/powerpoint/2010/main" val="16653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dirty="0" smtClean="0"/>
              <a:t>Oslávené telá</a:t>
            </a:r>
            <a:endParaRPr lang="sk-SK" b="1" dirty="0"/>
          </a:p>
        </p:txBody>
      </p:sp>
      <p:sp>
        <p:nvSpPr>
          <p:cNvPr id="3" name="Zástupný symbol obsahu 2"/>
          <p:cNvSpPr>
            <a:spLocks noGrp="1"/>
          </p:cNvSpPr>
          <p:nvPr>
            <p:ph idx="1"/>
          </p:nvPr>
        </p:nvSpPr>
        <p:spPr/>
        <p:txBody>
          <a:bodyPr/>
          <a:lstStyle/>
          <a:p>
            <a:r>
              <a:rPr lang="sk-SK" dirty="0"/>
              <a:t>Keby nič iného nebolo v nebi, len oslávené telá, už by sa mali oči v </a:t>
            </a:r>
            <a:r>
              <a:rPr lang="sk-SK" dirty="0" smtClean="0"/>
              <a:t>čom </a:t>
            </a:r>
            <a:r>
              <a:rPr lang="sk-SK" dirty="0"/>
              <a:t>kochať po celú </a:t>
            </a:r>
            <a:r>
              <a:rPr lang="sk-SK" dirty="0" smtClean="0"/>
              <a:t>večnosť, </a:t>
            </a:r>
            <a:r>
              <a:rPr lang="sk-SK" dirty="0"/>
              <a:t>najmä pri pohľade na </a:t>
            </a:r>
            <a:r>
              <a:rPr lang="sk-SK" b="1" dirty="0">
                <a:solidFill>
                  <a:srgbClr val="FF0000"/>
                </a:solidFill>
              </a:rPr>
              <a:t>Človečenstvo nášho Pána Ježiša Krista</a:t>
            </a:r>
            <a:r>
              <a:rPr lang="sk-SK" dirty="0"/>
              <a:t>. Už aj tu na </a:t>
            </a:r>
            <a:r>
              <a:rPr lang="sk-SK" dirty="0" smtClean="0"/>
              <a:t>zemi </a:t>
            </a:r>
            <a:r>
              <a:rPr lang="sk-SK" dirty="0"/>
              <a:t>sa Jeho Majestát začína ukazovať, ale len v súlade s tým, čo môže zniesť naša biedna prirodzenosť. Čo len bude v nebi, kde sa duše radujú zo všetkého dobra?</a:t>
            </a:r>
          </a:p>
        </p:txBody>
      </p:sp>
    </p:spTree>
    <p:extLst>
      <p:ext uri="{BB962C8B-B14F-4D97-AF65-F5344CB8AC3E}">
        <p14:creationId xmlns:p14="http://schemas.microsoft.com/office/powerpoint/2010/main" val="92109441"/>
      </p:ext>
    </p:extLst>
  </p:cSld>
  <p:clrMapOvr>
    <a:masterClrMapping/>
  </p:clrMapOvr>
</p:sld>
</file>

<file path=ppt/theme/theme1.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466</TotalTime>
  <Words>783</Words>
  <Application>Microsoft Office PowerPoint</Application>
  <PresentationFormat>Prezentácia na obrazovke (4:3)</PresentationFormat>
  <Paragraphs>107</Paragraphs>
  <Slides>39</Slides>
  <Notes>0</Notes>
  <HiddenSlides>0</HiddenSlides>
  <MMClips>0</MMClips>
  <ScaleCrop>false</ScaleCrop>
  <HeadingPairs>
    <vt:vector size="4" baseType="variant">
      <vt:variant>
        <vt:lpstr>Motív</vt:lpstr>
      </vt:variant>
      <vt:variant>
        <vt:i4>1</vt:i4>
      </vt:variant>
      <vt:variant>
        <vt:lpstr>Nadpisy snímok</vt:lpstr>
      </vt:variant>
      <vt:variant>
        <vt:i4>39</vt:i4>
      </vt:variant>
    </vt:vector>
  </HeadingPairs>
  <TitlesOfParts>
    <vt:vector size="40" baseType="lpstr">
      <vt:lpstr>Motív Office</vt:lpstr>
      <vt:lpstr>Kto Pána svojím životom chváli, môže pošliapať celé peklo </vt:lpstr>
      <vt:lpstr>Obsah</vt:lpstr>
      <vt:lpstr>Anotácia, Abstrakt</vt:lpstr>
      <vt:lpstr>Oslávené telo Krista Pána </vt:lpstr>
      <vt:lpstr>Pán dodáva istotu</vt:lpstr>
      <vt:lpstr>Postupné zjavovanie sa...</vt:lpstr>
      <vt:lpstr>Človečenstvo Ježiša Krista </vt:lpstr>
      <vt:lpstr>25. januára 1561, na sviatok obrátenia svätého Pavla</vt:lpstr>
      <vt:lpstr>Oslávené telá</vt:lpstr>
      <vt:lpstr>Imaginárne videnie</vt:lpstr>
      <vt:lpstr> Nádhera imaginárneho videnia podľa Teréziinho opisu </vt:lpstr>
      <vt:lpstr>Prekážky - riešenie</vt:lpstr>
      <vt:lpstr>Žiara - lesk</vt:lpstr>
      <vt:lpstr>Kryštálový lesk</vt:lpstr>
      <vt:lpstr>Neopísateľné</vt:lpstr>
      <vt:lpstr>Transcendentné</vt:lpstr>
      <vt:lpstr> Spôsob, akým sa Pán v týchto videniach javí </vt:lpstr>
      <vt:lpstr>Čo možno chcieť vedieť a čo nie</vt:lpstr>
      <vt:lpstr>Čo Teréziu skutočne zaujímalo</vt:lpstr>
      <vt:lpstr>Dva typy vedenia</vt:lpstr>
      <vt:lpstr>Vidieť Krista ako obraz alebo Jeho samého</vt:lpstr>
      <vt:lpstr>Znázornené alebo naživo</vt:lpstr>
      <vt:lpstr>Kristov majestát</vt:lpstr>
      <vt:lpstr> Bezmocnosť a ničota pekla s démonmi </vt:lpstr>
      <vt:lpstr>Dies irae</vt:lpstr>
      <vt:lpstr>Sila tohto videnia je obrovská</vt:lpstr>
      <vt:lpstr>Efekty</vt:lpstr>
      <vt:lpstr>Ďalšie účinky</vt:lpstr>
      <vt:lpstr> Bezpečnosť videnia, keď pochádza od Boha </vt:lpstr>
      <vt:lpstr>Rozlišovanie</vt:lpstr>
      <vt:lpstr>Presvedčivosť toho, čo je od Boha</vt:lpstr>
      <vt:lpstr>Nemožnosť predstavovať si ...</vt:lpstr>
      <vt:lpstr>Utrpenie</vt:lpstr>
      <vt:lpstr>Nepochopenie</vt:lpstr>
      <vt:lpstr>Istota zhora v ohni skúšok</vt:lpstr>
      <vt:lpstr> Cieľ a zameranie Terézie pri opise imaginárneho videnia </vt:lpstr>
      <vt:lpstr>Terézia svojmu spovedníkovi García de Toledo:</vt:lpstr>
      <vt:lpstr>Použitá literatúra</vt:lpstr>
      <vt:lpstr>Vďaka za pozornosť!</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Kto Pána svojím životom chváli, môže pošliapať celé peklo</dc:title>
  <dc:creator>Uzivatel</dc:creator>
  <cp:lastModifiedBy>Uzivatel</cp:lastModifiedBy>
  <cp:revision>21</cp:revision>
  <dcterms:created xsi:type="dcterms:W3CDTF">2017-05-24T10:25:34Z</dcterms:created>
  <dcterms:modified xsi:type="dcterms:W3CDTF">2017-06-02T10:26:36Z</dcterms:modified>
</cp:coreProperties>
</file>