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sk-SK" smtClean="0"/>
              <a:t>Upravte štýly predlohy textu</a:t>
            </a:r>
            <a:endParaRPr lang="sk-SK"/>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Upravte štýl predlohy podnadpisov</a:t>
            </a:r>
            <a:endParaRPr lang="sk-SK"/>
          </a:p>
        </p:txBody>
      </p:sp>
      <p:sp>
        <p:nvSpPr>
          <p:cNvPr id="4" name="Zástupný symbol dátumu 3"/>
          <p:cNvSpPr>
            <a:spLocks noGrp="1"/>
          </p:cNvSpPr>
          <p:nvPr>
            <p:ph type="dt" sz="half" idx="10"/>
          </p:nvPr>
        </p:nvSpPr>
        <p:spPr/>
        <p:txBody>
          <a:bodyPr/>
          <a:lstStyle/>
          <a:p>
            <a:fld id="{E204754B-AF34-4576-9BD9-B6C06B88785A}" type="datetimeFigureOut">
              <a:rPr lang="sk-SK" smtClean="0"/>
              <a:t>29. 6. 2017</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E0541A75-9CD6-4065-89D5-9D2BA5E7229A}" type="slidenum">
              <a:rPr lang="sk-SK" smtClean="0"/>
              <a:t>‹#›</a:t>
            </a:fld>
            <a:endParaRPr lang="sk-SK"/>
          </a:p>
        </p:txBody>
      </p:sp>
    </p:spTree>
    <p:extLst>
      <p:ext uri="{BB962C8B-B14F-4D97-AF65-F5344CB8AC3E}">
        <p14:creationId xmlns:p14="http://schemas.microsoft.com/office/powerpoint/2010/main" val="35195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zvislého textu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E204754B-AF34-4576-9BD9-B6C06B88785A}" type="datetimeFigureOut">
              <a:rPr lang="sk-SK" smtClean="0"/>
              <a:t>29. 6. 2017</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E0541A75-9CD6-4065-89D5-9D2BA5E7229A}" type="slidenum">
              <a:rPr lang="sk-SK" smtClean="0"/>
              <a:t>‹#›</a:t>
            </a:fld>
            <a:endParaRPr lang="sk-SK"/>
          </a:p>
        </p:txBody>
      </p:sp>
    </p:spTree>
    <p:extLst>
      <p:ext uri="{BB962C8B-B14F-4D97-AF65-F5344CB8AC3E}">
        <p14:creationId xmlns:p14="http://schemas.microsoft.com/office/powerpoint/2010/main" val="2073170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lang="sk-SK" smtClean="0"/>
              <a:t>Upravte štýly predlohy textu</a:t>
            </a:r>
            <a:endParaRPr lang="sk-SK"/>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E204754B-AF34-4576-9BD9-B6C06B88785A}" type="datetimeFigureOut">
              <a:rPr lang="sk-SK" smtClean="0"/>
              <a:t>29. 6. 2017</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E0541A75-9CD6-4065-89D5-9D2BA5E7229A}" type="slidenum">
              <a:rPr lang="sk-SK" smtClean="0"/>
              <a:t>‹#›</a:t>
            </a:fld>
            <a:endParaRPr lang="sk-SK"/>
          </a:p>
        </p:txBody>
      </p:sp>
    </p:spTree>
    <p:extLst>
      <p:ext uri="{BB962C8B-B14F-4D97-AF65-F5344CB8AC3E}">
        <p14:creationId xmlns:p14="http://schemas.microsoft.com/office/powerpoint/2010/main" val="2884946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obsahu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E204754B-AF34-4576-9BD9-B6C06B88785A}" type="datetimeFigureOut">
              <a:rPr lang="sk-SK" smtClean="0"/>
              <a:t>29. 6. 2017</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E0541A75-9CD6-4065-89D5-9D2BA5E7229A}" type="slidenum">
              <a:rPr lang="sk-SK" smtClean="0"/>
              <a:t>‹#›</a:t>
            </a:fld>
            <a:endParaRPr lang="sk-SK"/>
          </a:p>
        </p:txBody>
      </p:sp>
    </p:spTree>
    <p:extLst>
      <p:ext uri="{BB962C8B-B14F-4D97-AF65-F5344CB8AC3E}">
        <p14:creationId xmlns:p14="http://schemas.microsoft.com/office/powerpoint/2010/main" val="2616949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sk-SK" smtClean="0"/>
              <a:t>Upravte štýly predlohy textu</a:t>
            </a:r>
            <a:endParaRPr lang="sk-SK"/>
          </a:p>
        </p:txBody>
      </p:sp>
      <p:sp>
        <p:nvSpPr>
          <p:cNvPr id="3" name="Zástupný symbol tex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4" name="Zástupný symbol dátumu 3"/>
          <p:cNvSpPr>
            <a:spLocks noGrp="1"/>
          </p:cNvSpPr>
          <p:nvPr>
            <p:ph type="dt" sz="half" idx="10"/>
          </p:nvPr>
        </p:nvSpPr>
        <p:spPr/>
        <p:txBody>
          <a:bodyPr/>
          <a:lstStyle/>
          <a:p>
            <a:fld id="{E204754B-AF34-4576-9BD9-B6C06B88785A}" type="datetimeFigureOut">
              <a:rPr lang="sk-SK" smtClean="0"/>
              <a:t>29. 6. 2017</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E0541A75-9CD6-4065-89D5-9D2BA5E7229A}" type="slidenum">
              <a:rPr lang="sk-SK" smtClean="0"/>
              <a:t>‹#›</a:t>
            </a:fld>
            <a:endParaRPr lang="sk-SK"/>
          </a:p>
        </p:txBody>
      </p:sp>
    </p:spTree>
    <p:extLst>
      <p:ext uri="{BB962C8B-B14F-4D97-AF65-F5344CB8AC3E}">
        <p14:creationId xmlns:p14="http://schemas.microsoft.com/office/powerpoint/2010/main" val="1421689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obsah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obsah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dátumu 4"/>
          <p:cNvSpPr>
            <a:spLocks noGrp="1"/>
          </p:cNvSpPr>
          <p:nvPr>
            <p:ph type="dt" sz="half" idx="10"/>
          </p:nvPr>
        </p:nvSpPr>
        <p:spPr/>
        <p:txBody>
          <a:bodyPr/>
          <a:lstStyle/>
          <a:p>
            <a:fld id="{E204754B-AF34-4576-9BD9-B6C06B88785A}" type="datetimeFigureOut">
              <a:rPr lang="sk-SK" smtClean="0"/>
              <a:t>29. 6. 2017</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E0541A75-9CD6-4065-89D5-9D2BA5E7229A}" type="slidenum">
              <a:rPr lang="sk-SK" smtClean="0"/>
              <a:t>‹#›</a:t>
            </a:fld>
            <a:endParaRPr lang="sk-SK"/>
          </a:p>
        </p:txBody>
      </p:sp>
    </p:spTree>
    <p:extLst>
      <p:ext uri="{BB962C8B-B14F-4D97-AF65-F5344CB8AC3E}">
        <p14:creationId xmlns:p14="http://schemas.microsoft.com/office/powerpoint/2010/main" val="2706932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sk-SK" smtClean="0"/>
              <a:t>Upravte štýly predlohy textu</a:t>
            </a:r>
            <a:endParaRPr lang="sk-SK"/>
          </a:p>
        </p:txBody>
      </p:sp>
      <p:sp>
        <p:nvSpPr>
          <p:cNvPr id="3" name="Zástupný symbol tex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Zástupný symbol obsah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tex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Zástupný symbol obsah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7" name="Zástupný symbol dátumu 6"/>
          <p:cNvSpPr>
            <a:spLocks noGrp="1"/>
          </p:cNvSpPr>
          <p:nvPr>
            <p:ph type="dt" sz="half" idx="10"/>
          </p:nvPr>
        </p:nvSpPr>
        <p:spPr/>
        <p:txBody>
          <a:bodyPr/>
          <a:lstStyle/>
          <a:p>
            <a:fld id="{E204754B-AF34-4576-9BD9-B6C06B88785A}" type="datetimeFigureOut">
              <a:rPr lang="sk-SK" smtClean="0"/>
              <a:t>29. 6. 2017</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E0541A75-9CD6-4065-89D5-9D2BA5E7229A}" type="slidenum">
              <a:rPr lang="sk-SK" smtClean="0"/>
              <a:t>‹#›</a:t>
            </a:fld>
            <a:endParaRPr lang="sk-SK"/>
          </a:p>
        </p:txBody>
      </p:sp>
    </p:spTree>
    <p:extLst>
      <p:ext uri="{BB962C8B-B14F-4D97-AF65-F5344CB8AC3E}">
        <p14:creationId xmlns:p14="http://schemas.microsoft.com/office/powerpoint/2010/main" val="3839634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dátumu 2"/>
          <p:cNvSpPr>
            <a:spLocks noGrp="1"/>
          </p:cNvSpPr>
          <p:nvPr>
            <p:ph type="dt" sz="half" idx="10"/>
          </p:nvPr>
        </p:nvSpPr>
        <p:spPr/>
        <p:txBody>
          <a:bodyPr/>
          <a:lstStyle/>
          <a:p>
            <a:fld id="{E204754B-AF34-4576-9BD9-B6C06B88785A}" type="datetimeFigureOut">
              <a:rPr lang="sk-SK" smtClean="0"/>
              <a:t>29. 6. 2017</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E0541A75-9CD6-4065-89D5-9D2BA5E7229A}" type="slidenum">
              <a:rPr lang="sk-SK" smtClean="0"/>
              <a:t>‹#›</a:t>
            </a:fld>
            <a:endParaRPr lang="sk-SK"/>
          </a:p>
        </p:txBody>
      </p:sp>
    </p:spTree>
    <p:extLst>
      <p:ext uri="{BB962C8B-B14F-4D97-AF65-F5344CB8AC3E}">
        <p14:creationId xmlns:p14="http://schemas.microsoft.com/office/powerpoint/2010/main" val="2661038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E204754B-AF34-4576-9BD9-B6C06B88785A}" type="datetimeFigureOut">
              <a:rPr lang="sk-SK" smtClean="0"/>
              <a:t>29. 6. 2017</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E0541A75-9CD6-4065-89D5-9D2BA5E7229A}" type="slidenum">
              <a:rPr lang="sk-SK" smtClean="0"/>
              <a:t>‹#›</a:t>
            </a:fld>
            <a:endParaRPr lang="sk-SK"/>
          </a:p>
        </p:txBody>
      </p:sp>
    </p:spTree>
    <p:extLst>
      <p:ext uri="{BB962C8B-B14F-4D97-AF65-F5344CB8AC3E}">
        <p14:creationId xmlns:p14="http://schemas.microsoft.com/office/powerpoint/2010/main" val="2675384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sk-SK" smtClean="0"/>
              <a:t>Upravte štýly predlohy textu</a:t>
            </a:r>
            <a:endParaRPr lang="sk-SK"/>
          </a:p>
        </p:txBody>
      </p:sp>
      <p:sp>
        <p:nvSpPr>
          <p:cNvPr id="3" name="Zástupný symbol obsah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tex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Zástupný symbol dátumu 4"/>
          <p:cNvSpPr>
            <a:spLocks noGrp="1"/>
          </p:cNvSpPr>
          <p:nvPr>
            <p:ph type="dt" sz="half" idx="10"/>
          </p:nvPr>
        </p:nvSpPr>
        <p:spPr/>
        <p:txBody>
          <a:bodyPr/>
          <a:lstStyle/>
          <a:p>
            <a:fld id="{E204754B-AF34-4576-9BD9-B6C06B88785A}" type="datetimeFigureOut">
              <a:rPr lang="sk-SK" smtClean="0"/>
              <a:t>29. 6. 2017</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E0541A75-9CD6-4065-89D5-9D2BA5E7229A}" type="slidenum">
              <a:rPr lang="sk-SK" smtClean="0"/>
              <a:t>‹#›</a:t>
            </a:fld>
            <a:endParaRPr lang="sk-SK"/>
          </a:p>
        </p:txBody>
      </p:sp>
    </p:spTree>
    <p:extLst>
      <p:ext uri="{BB962C8B-B14F-4D97-AF65-F5344CB8AC3E}">
        <p14:creationId xmlns:p14="http://schemas.microsoft.com/office/powerpoint/2010/main" val="2663791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sk-SK" smtClean="0"/>
              <a:t>Upravte štýly predlohy textu</a:t>
            </a:r>
            <a:endParaRPr lang="sk-SK"/>
          </a:p>
        </p:txBody>
      </p:sp>
      <p:sp>
        <p:nvSpPr>
          <p:cNvPr id="3" name="Zástupný symbol obrázka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symbol tex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Zástupný symbol dátumu 4"/>
          <p:cNvSpPr>
            <a:spLocks noGrp="1"/>
          </p:cNvSpPr>
          <p:nvPr>
            <p:ph type="dt" sz="half" idx="10"/>
          </p:nvPr>
        </p:nvSpPr>
        <p:spPr/>
        <p:txBody>
          <a:bodyPr/>
          <a:lstStyle/>
          <a:p>
            <a:fld id="{E204754B-AF34-4576-9BD9-B6C06B88785A}" type="datetimeFigureOut">
              <a:rPr lang="sk-SK" smtClean="0"/>
              <a:t>29. 6. 2017</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E0541A75-9CD6-4065-89D5-9D2BA5E7229A}" type="slidenum">
              <a:rPr lang="sk-SK" smtClean="0"/>
              <a:t>‹#›</a:t>
            </a:fld>
            <a:endParaRPr lang="sk-SK"/>
          </a:p>
        </p:txBody>
      </p:sp>
    </p:spTree>
    <p:extLst>
      <p:ext uri="{BB962C8B-B14F-4D97-AF65-F5344CB8AC3E}">
        <p14:creationId xmlns:p14="http://schemas.microsoft.com/office/powerpoint/2010/main" val="1984598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k-SK" smtClean="0"/>
              <a:t>Upravte štýly predlohy textu</a:t>
            </a:r>
            <a:endParaRPr lang="sk-SK"/>
          </a:p>
        </p:txBody>
      </p:sp>
      <p:sp>
        <p:nvSpPr>
          <p:cNvPr id="3" name="Zástupný symbol tex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04754B-AF34-4576-9BD9-B6C06B88785A}" type="datetimeFigureOut">
              <a:rPr lang="sk-SK" smtClean="0"/>
              <a:t>29. 6. 2017</a:t>
            </a:fld>
            <a:endParaRPr lang="sk-SK"/>
          </a:p>
        </p:txBody>
      </p:sp>
      <p:sp>
        <p:nvSpPr>
          <p:cNvPr id="5" name="Zástupný symbol päty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symbol čísla snímky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541A75-9CD6-4065-89D5-9D2BA5E7229A}" type="slidenum">
              <a:rPr lang="sk-SK" smtClean="0"/>
              <a:t>‹#›</a:t>
            </a:fld>
            <a:endParaRPr lang="sk-SK"/>
          </a:p>
        </p:txBody>
      </p:sp>
    </p:spTree>
    <p:extLst>
      <p:ext uri="{BB962C8B-B14F-4D97-AF65-F5344CB8AC3E}">
        <p14:creationId xmlns:p14="http://schemas.microsoft.com/office/powerpoint/2010/main" val="30307083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mailto:alzbeta.dufferova@gmail.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Oslňujúca nádhera osláveného Pána je nad všetku ľudskú predstavivosť</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Terézia Veľká v 29. kapitole Knihy života</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Podnadpis 2"/>
          <p:cNvSpPr>
            <a:spLocks noGrp="1"/>
          </p:cNvSpPr>
          <p:nvPr>
            <p:ph type="subTitle" idx="1"/>
          </p:nvPr>
        </p:nvSpPr>
        <p:spPr/>
        <p:txBody>
          <a:bodyPr/>
          <a:lstStyle/>
          <a:p>
            <a:endPar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Alžbeta Dufferová</a:t>
            </a:r>
          </a:p>
          <a:p>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Dom </a:t>
            </a:r>
            <a:r>
              <a:rPr lang="la-Latn" b="1" dirty="0">
                <a:ln w="18000">
                  <a:solidFill>
                    <a:schemeClr val="accent2">
                      <a:satMod val="140000"/>
                    </a:schemeClr>
                  </a:solidFill>
                  <a:prstDash val="solid"/>
                  <a:miter lim="800000"/>
                </a:ln>
                <a:noFill/>
                <a:effectLst>
                  <a:outerShdw blurRad="25500" dist="23000" dir="7020000" algn="tl">
                    <a:srgbClr val="000000">
                      <a:alpha val="50000"/>
                    </a:srgbClr>
                  </a:outerShdw>
                </a:effectLst>
              </a:rPr>
              <a:t>Quo Vadis</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 21.06.2017</a:t>
            </a:r>
          </a:p>
        </p:txBody>
      </p:sp>
    </p:spTree>
    <p:extLst>
      <p:ext uri="{BB962C8B-B14F-4D97-AF65-F5344CB8AC3E}">
        <p14:creationId xmlns:p14="http://schemas.microsoft.com/office/powerpoint/2010/main" val="2220854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Sila Pánovho pohľadu</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92500" lnSpcReduction="20000"/>
          </a:bodyPr>
          <a:lstStyle/>
          <a:p>
            <a:r>
              <a:rPr lang="sk-SK" dirty="0"/>
              <a:t>Pamätá si len toľko, že niekoľkokrát sa Pán na ňu pozrel </a:t>
            </a:r>
            <a:r>
              <a:rPr lang="sk-SK" dirty="0" smtClean="0"/>
              <a:t>s ľútosťou, </a:t>
            </a:r>
            <a:r>
              <a:rPr lang="sk-SK" dirty="0"/>
              <a:t>ale tento jeho pohľad mal takú silu, že </a:t>
            </a:r>
            <a:r>
              <a:rPr lang="sk-SK" dirty="0" smtClean="0"/>
              <a:t>jej duša </a:t>
            </a:r>
            <a:r>
              <a:rPr lang="sk-SK" dirty="0" smtClean="0"/>
              <a:t>ho</a:t>
            </a:r>
            <a:r>
              <a:rPr lang="sk-SK" dirty="0" smtClean="0"/>
              <a:t> </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nedokázala zniesť </a:t>
            </a:r>
            <a:r>
              <a:rPr lang="sk-SK" dirty="0"/>
              <a:t>a dostáva sa do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náhleho unesenia</a:t>
            </a:r>
            <a:r>
              <a:rPr lang="sk-SK" dirty="0"/>
              <a:t>, aby stratila „z dohľadu“ nádheru tohto pohľadu a dokázala sa radovať </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z celkovej Pánovej blízkosti</a:t>
            </a:r>
            <a:r>
              <a:rPr lang="sk-SK" dirty="0"/>
              <a:t>. Takže tu naozaj niet čo chcieť a čo nechcieť, vysvetľuje cirkevná učiteľka. Na toto videnie nevplýva ani naša túžba, ani naše chcenie. Je jasné, že </a:t>
            </a:r>
            <a:r>
              <a:rPr lang="sk-SK" b="1" u="sng" dirty="0"/>
              <a:t>Pán od nás neočakáva nič iné, než poníženosť a zmätenosť</a:t>
            </a:r>
            <a:r>
              <a:rPr lang="sk-SK" dirty="0"/>
              <a:t>, prijatie toho to čo práve dáva a chváliť ho zato, čo to dáva</a:t>
            </a:r>
          </a:p>
        </p:txBody>
      </p:sp>
    </p:spTree>
    <p:extLst>
      <p:ext uri="{BB962C8B-B14F-4D97-AF65-F5344CB8AC3E}">
        <p14:creationId xmlns:p14="http://schemas.microsoft.com/office/powerpoint/2010/main" val="1904888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3. </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Pochopiť, že videnia sú len a len Pánovou záležitosťou</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lstStyle/>
          <a:p>
            <a:r>
              <a:rPr lang="sk-SK" dirty="0" smtClean="0"/>
              <a:t>Videnia (pravé) sú dielom </a:t>
            </a:r>
            <a:r>
              <a:rPr lang="sk-SK" dirty="0"/>
              <a:t>Božieho Majestátu, nie naše. Z našej pýchy nezostáva nič, skôr nás ponecháva v pokore a bázni. Duša vidí ako Pán berie všetku jej moc a schopnosť vidieť to čo by chcela a chápe, že jej môže vziať tieto omilostenia a milosť a nechať, aby sa úplne stratila. Preto musí ustavične kráčať s obavami, kým žije v tomto vyhnanstve.</a:t>
            </a:r>
          </a:p>
          <a:p>
            <a:endParaRPr lang="sk-SK" dirty="0"/>
          </a:p>
        </p:txBody>
      </p:sp>
    </p:spTree>
    <p:extLst>
      <p:ext uri="{BB962C8B-B14F-4D97-AF65-F5344CB8AC3E}">
        <p14:creationId xmlns:p14="http://schemas.microsoft.com/office/powerpoint/2010/main" val="4063168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4.</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Rôzne videnia pre posilnenie a útechu duše</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lstStyle/>
          <a:p>
            <a:r>
              <a:rPr lang="sk-SK" dirty="0"/>
              <a:t>Takmer vždy ako vzkriesený, podobne aj vo svätom prijímaní. Niekoľkokrát ju posilňoval, keď bola zarmútená a vtedy jej ukazoval svoje rany, niekoľkokrát na kríži alebo v záhrade </a:t>
            </a:r>
            <a:r>
              <a:rPr lang="sk-SK" dirty="0" err="1"/>
              <a:t>Getsemany</a:t>
            </a:r>
            <a:r>
              <a:rPr lang="sk-SK" dirty="0"/>
              <a:t>, či s tŕňovou korunou, čo bolo menej. Videla ho niekoľkokrát ako nesie kríž a poučil ju, že to bolo kvôli jej potrebám a potrebám iných osôb, ale jeho telo bolo vždy oslávené.</a:t>
            </a:r>
          </a:p>
        </p:txBody>
      </p:sp>
    </p:spTree>
    <p:extLst>
      <p:ext uri="{BB962C8B-B14F-4D97-AF65-F5344CB8AC3E}">
        <p14:creationId xmlns:p14="http://schemas.microsoft.com/office/powerpoint/2010/main" val="803468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Neľahká cesta</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lnSpcReduction="10000"/>
          </a:bodyPr>
          <a:lstStyle/>
          <a:p>
            <a:r>
              <a:rPr lang="sk-SK" dirty="0"/>
              <a:t>Keď o </a:t>
            </a:r>
            <a:r>
              <a:rPr lang="sk-SK" dirty="0" smtClean="0"/>
              <a:t>nej</a:t>
            </a:r>
            <a:r>
              <a:rPr lang="sk-SK" dirty="0" smtClean="0"/>
              <a:t> </a:t>
            </a:r>
            <a:r>
              <a:rPr lang="sk-SK" dirty="0"/>
              <a:t>mala hovoriť a dávať účet svojmu spovedníkovi, stálo ju to nemálo strachu a tvrdého prenasledovania. Jej duchovným vodcom sa tieto veci zdali byť diabolskými. Chceli ju podrobiť exorcizmu. Všimla si, ako sa ju spovedníci báli spovedať. Osobne tieto javy vždy považovala za veľké omilostenia a začala sa na svoje položenie sťažovať Pánovi. On ju vždy potešil a posilnil. Spovedníkom sa neodvážila </a:t>
            </a:r>
            <a:r>
              <a:rPr lang="sk-SK" dirty="0" smtClean="0"/>
              <a:t>protirečiť.</a:t>
            </a:r>
            <a:endParaRPr lang="sk-SK" dirty="0"/>
          </a:p>
        </p:txBody>
      </p:sp>
    </p:spTree>
    <p:extLst>
      <p:ext uri="{BB962C8B-B14F-4D97-AF65-F5344CB8AC3E}">
        <p14:creationId xmlns:p14="http://schemas.microsoft.com/office/powerpoint/2010/main" val="418252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DRUHÁ ČASŤ</a:t>
            </a: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92500" lnSpcReduction="10000"/>
          </a:bodyPr>
          <a:lstStyle/>
          <a:p>
            <a:r>
              <a:rPr lang="sk-SK" b="1" dirty="0"/>
              <a:t>Článok 5-6 Protirečiace rady duchovných radcov a zákaz modlitby</a:t>
            </a:r>
            <a:endParaRPr lang="sk-SK" dirty="0"/>
          </a:p>
          <a:p>
            <a:pPr lvl="0"/>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5. </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 </a:t>
            </a:r>
            <a:r>
              <a:rPr lang="sk-SK"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Baltasar</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sk-SK"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Alvarez</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 jeho nariadenie</a:t>
            </a:r>
          </a:p>
          <a:p>
            <a:r>
              <a:rPr lang="sk-SK" dirty="0" smtClean="0"/>
              <a:t>Začal jej nahovárať</a:t>
            </a:r>
            <a:r>
              <a:rPr lang="sk-SK" dirty="0"/>
              <a:t>, že tieto veci pochádzajú od diabla a že je to celkom jasné. Odporúčal jej, aby sa vždy, keď sa jej niekto zjaví, prežehnala s krížom v ruke a svätenou vodou a aby mu ukázala figu, lebo je to určite démon. Posmeľoval ju, aby sa nebála, že Boh jej pomôže, že ju uchráni a vezme jej to nešťastné videnie.</a:t>
            </a:r>
          </a:p>
        </p:txBody>
      </p:sp>
    </p:spTree>
    <p:extLst>
      <p:ext uri="{BB962C8B-B14F-4D97-AF65-F5344CB8AC3E}">
        <p14:creationId xmlns:p14="http://schemas.microsoft.com/office/powerpoint/2010/main" val="535917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Teréziina reakcia</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lstStyle/>
          <a:p>
            <a:r>
              <a:rPr lang="sk-SK" dirty="0"/>
              <a:t>Terézia sa priznáva, že príkaz bol pre ňu veľmi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bolestný</a:t>
            </a:r>
            <a:r>
              <a:rPr lang="sk-SK" dirty="0"/>
              <a:t>, lebo si bola istá, že to bol Boh. Bolo to pre ňu čosi strašné. Nebolo pre ňu možné želať si, ako to spovedník chcel, aby to videnie jej bolo odňaté. Predsa však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urobila, ako jej bolo </a:t>
            </a:r>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prikázané</a:t>
            </a:r>
            <a:r>
              <a:rPr lang="sk-SK" dirty="0" smtClean="0"/>
              <a:t>. </a:t>
            </a:r>
            <a:r>
              <a:rPr lang="sk-SK" dirty="0"/>
              <a:t>Veľmi prosila Boha, aby sa nestala obeťou </a:t>
            </a:r>
            <a:r>
              <a:rPr lang="sk-SK" dirty="0" smtClean="0"/>
              <a:t>klamu </a:t>
            </a:r>
            <a:r>
              <a:rPr lang="sk-SK" dirty="0"/>
              <a:t>a</a:t>
            </a:r>
            <a:r>
              <a:rPr lang="sk-SK" dirty="0" smtClean="0"/>
              <a:t> </a:t>
            </a:r>
            <a:r>
              <a:rPr lang="sk-SK" dirty="0"/>
              <a:t>veľmi plakala.</a:t>
            </a:r>
          </a:p>
        </p:txBody>
      </p:sp>
    </p:spTree>
    <p:extLst>
      <p:ext uri="{BB962C8B-B14F-4D97-AF65-F5344CB8AC3E}">
        <p14:creationId xmlns:p14="http://schemas.microsoft.com/office/powerpoint/2010/main" val="193425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Pomoc sv. Petra a Pavla</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lstStyle/>
          <a:p>
            <a:r>
              <a:rPr lang="sk-SK" dirty="0"/>
              <a:t>Odo dňa sv. Petra a Pavla (29. Júna 1560), kedy dostala </a:t>
            </a:r>
            <a:r>
              <a:rPr lang="sk-SK" b="1" dirty="0">
                <a:solidFill>
                  <a:srgbClr val="FF0000"/>
                </a:solidFill>
              </a:rPr>
              <a:t>prvé videnie</a:t>
            </a:r>
            <a:r>
              <a:rPr lang="sk-SK" dirty="0"/>
              <a:t>, sa jej často ukazovali aj </a:t>
            </a:r>
            <a:r>
              <a:rPr lang="sk-SK" u="sng" dirty="0"/>
              <a:t>sv. Peter a sv. Pavol po jej ľavej strane</a:t>
            </a:r>
            <a:r>
              <a:rPr lang="sk-SK" dirty="0"/>
              <a:t>, a to veľmi jasne, ale nie imaginárnym videním. Pán ju uistil, že títo jeho apoštoli ju budú chrániť od omylu i klamu. </a:t>
            </a:r>
            <a:r>
              <a:rPr lang="sk-SK" dirty="0">
                <a:solidFill>
                  <a:srgbClr val="FF0000"/>
                </a:solidFill>
              </a:rPr>
              <a:t>Spoliehala sa teda na nich</a:t>
            </a:r>
            <a:r>
              <a:rPr lang="sk-SK" dirty="0"/>
              <a:t>.</a:t>
            </a:r>
            <a:r>
              <a:rPr lang="sk-SK" dirty="0" smtClean="0">
                <a:effectLst/>
              </a:rPr>
              <a:t> </a:t>
            </a:r>
            <a:r>
              <a:rPr lang="es-ES" dirty="0"/>
              <a:t>Porov. SANTA TERESA, Libro de la Vida, s. 237 (kapitola 27, článok 2, poznámka pod čiarou č. 8 ).</a:t>
            </a:r>
            <a:endParaRPr lang="sk-SK" dirty="0"/>
          </a:p>
        </p:txBody>
      </p:sp>
    </p:spTree>
    <p:extLst>
      <p:ext uri="{BB962C8B-B14F-4D97-AF65-F5344CB8AC3E}">
        <p14:creationId xmlns:p14="http://schemas.microsoft.com/office/powerpoint/2010/main" val="21491964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6.</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Teréziina obdivuhodná poslušnosť a Pánova dvojaká reakcia (skúšku schvaľuje, zákaz modlitby nazve týraním)</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lstStyle/>
          <a:p>
            <a:endParaRPr lang="sk-SK" dirty="0" smtClean="0"/>
          </a:p>
          <a:p>
            <a:endParaRPr lang="sk-SK" dirty="0"/>
          </a:p>
          <a:p>
            <a:r>
              <a:rPr lang="sk-SK" dirty="0"/>
              <a:t>Keď Terézia z poslušnosti ukazovala zjavenému Kristovi figu, nesmierne ju to bolelo. Keby ju trhali na kúsky, nemohla pripustiť, že by to mohol byť diabol. Bol to určitý druh pokánia pre ňu. </a:t>
            </a:r>
          </a:p>
        </p:txBody>
      </p:sp>
    </p:spTree>
    <p:extLst>
      <p:ext uri="{BB962C8B-B14F-4D97-AF65-F5344CB8AC3E}">
        <p14:creationId xmlns:p14="http://schemas.microsoft.com/office/powerpoint/2010/main" val="42134509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Terézia a Pán</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92500" lnSpcReduction="20000"/>
          </a:bodyPr>
          <a:lstStyle/>
          <a:p>
            <a:r>
              <a:rPr lang="sk-SK" dirty="0"/>
              <a:t>Vzala si kríž do ruky, figu nechcela tak kontinuálne držať, spomenula si na potupy, ktorými Ho častovali Židia a prosila Ho, aby jej odpustil, pretože to robila z poslušnosti voči tomu, kto Jeho zastupoval pred ňou, aby jej to nepripočítal ako vinu, lebo jej to nakázali Jeho ministri. Odvetil jej, aby sa netrápila, že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dobre robila, že poslúchala, že on spôsobí, aby sa dozvedeli pravdu</a:t>
            </a:r>
            <a:r>
              <a:rPr lang="sk-SK" dirty="0"/>
              <a:t>. Ale keď jej zakázali modlitbu – a Terézii sa zdalo, že </a:t>
            </a:r>
            <a:r>
              <a:rPr lang="sk-SK" b="1" dirty="0"/>
              <a:t>Pán sa pritom hneval </a:t>
            </a:r>
            <a:r>
              <a:rPr lang="sk-SK" dirty="0"/>
              <a:t>– nariadil jej, aby im povedala, že </a:t>
            </a:r>
            <a:r>
              <a:rPr lang="sk-SK" b="1" dirty="0">
                <a:solidFill>
                  <a:srgbClr val="FF0000"/>
                </a:solidFill>
              </a:rPr>
              <a:t>to bolo týranie</a:t>
            </a:r>
            <a:r>
              <a:rPr lang="sk-SK" dirty="0"/>
              <a:t>. Poučil ju o tom, prečo toto videnie nebolo od diabla</a:t>
            </a:r>
            <a:r>
              <a:rPr lang="sk-SK" dirty="0" smtClean="0"/>
              <a:t>.</a:t>
            </a:r>
            <a:endParaRPr lang="sk-SK" dirty="0"/>
          </a:p>
        </p:txBody>
      </p:sp>
    </p:spTree>
    <p:extLst>
      <p:ext uri="{BB962C8B-B14F-4D97-AF65-F5344CB8AC3E}">
        <p14:creationId xmlns:p14="http://schemas.microsoft.com/office/powerpoint/2010/main" val="28322790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Tretia časť</a:t>
            </a: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lnSpcReduction="10000"/>
          </a:bodyPr>
          <a:lstStyle/>
          <a:p>
            <a:r>
              <a:rPr lang="sk-SK" b="1" dirty="0"/>
              <a:t>Článok 7-14 Požiar lásky a milosť prebodnutia</a:t>
            </a:r>
            <a:endParaRPr lang="sk-SK" dirty="0"/>
          </a:p>
          <a:p>
            <a:pPr lvl="0"/>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7. </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Nebeské diamanty na kríži sv. Terézie</a:t>
            </a:r>
          </a:p>
          <a:p>
            <a:r>
              <a:rPr lang="sk-SK" dirty="0"/>
              <a:t>Raz – hovorí sv. Terézia, keď držala v rukách kríž, ktorý bol na ruženci, Pán jej ho vzal do svojich rúk a keď jej ho vrátil, bol zostrojený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zo štyroch veľkých kameňov omnoho vzácnejších než sú diamanty</a:t>
            </a:r>
            <a:r>
              <a:rPr lang="sk-SK" dirty="0"/>
              <a:t>, čo sa nedá ani porovnať, lebo niet ničoho, k čomu by sa nebeské veci dali prirovnať k pozemským</a:t>
            </a: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410839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ANOTÁCIA</a:t>
            </a: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92500" lnSpcReduction="20000"/>
          </a:bodyPr>
          <a:lstStyle/>
          <a:p>
            <a:r>
              <a:rPr lang="sk-SK" dirty="0"/>
              <a:t>Oslňujúcu nádheru osláveného Pána, ktorá je </a:t>
            </a:r>
            <a:r>
              <a:rPr lang="sk-SK" b="1" dirty="0">
                <a:solidFill>
                  <a:srgbClr val="FF0000"/>
                </a:solidFill>
              </a:rPr>
              <a:t>nad všetku ľudskú predstavivosť, zjavuje Boh sám </a:t>
            </a:r>
            <a:r>
              <a:rPr lang="sk-SK" dirty="0" smtClean="0"/>
              <a:t>vyvoleným </a:t>
            </a:r>
            <a:r>
              <a:rPr lang="sk-SK" dirty="0"/>
              <a:t>dušiam, akou je </a:t>
            </a:r>
            <a:r>
              <a:rPr lang="sk-SK" dirty="0" smtClean="0"/>
              <a:t>aj Terézia </a:t>
            </a:r>
            <a:r>
              <a:rPr lang="sk-SK" dirty="0"/>
              <a:t>Veľká. Cez jej náuku – nie nadarmo sa stala cirkevnou učiteľkou vnútornej modlitby – </a:t>
            </a:r>
            <a:r>
              <a:rPr lang="sk-SK" u="sng" dirty="0"/>
              <a:t>povzbudzuje aj nás, aby sme neľutovali nijakú námahu pri dobývaní intímneho priateľstva s Ním </a:t>
            </a:r>
            <a:r>
              <a:rPr lang="sk-SK" dirty="0"/>
              <a:t>a nezriekali sa ustavičného duchovného boja vo „víťaznom tíme“.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Boj</a:t>
            </a:r>
            <a:r>
              <a:rPr lang="sk-SK" dirty="0"/>
              <a:t> sa odohráva len v tomto, pre nás pozemsky vymedzenom, čase. Štúdia </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rozvíja podvojnú tematickú líniu rastúcich mystických milostí</a:t>
            </a:r>
            <a:r>
              <a:rPr lang="sk-SK" dirty="0"/>
              <a:t> v crescendo predchádzajúcich kapitol.</a:t>
            </a:r>
          </a:p>
          <a:p>
            <a:endParaRPr lang="sk-SK" dirty="0"/>
          </a:p>
        </p:txBody>
      </p:sp>
    </p:spTree>
    <p:extLst>
      <p:ext uri="{BB962C8B-B14F-4D97-AF65-F5344CB8AC3E}">
        <p14:creationId xmlns:p14="http://schemas.microsoft.com/office/powerpoint/2010/main" val="40807861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Oslávené Pánove rany</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a:bodyPr>
          <a:lstStyle/>
          <a:p>
            <a:r>
              <a:rPr lang="sk-SK" sz="3600" dirty="0"/>
              <a:t>Diamant </a:t>
            </a:r>
            <a:r>
              <a:rPr lang="sk-SK" sz="3600" dirty="0" smtClean="0"/>
              <a:t> </a:t>
            </a:r>
            <a:r>
              <a:rPr lang="sk-SK" sz="3600" dirty="0"/>
              <a:t>pripadal </a:t>
            </a:r>
            <a:r>
              <a:rPr lang="sk-SK" sz="3600" dirty="0" smtClean="0"/>
              <a:t>Terézii nedokonalý </a:t>
            </a:r>
            <a:r>
              <a:rPr lang="sk-SK" sz="3600" dirty="0"/>
              <a:t>a neforemný v porovnaní s tým, čo videla. Obsahoval päť veľmi krásne znázornených svätých rán. Pán jej povedal, že odteraz </a:t>
            </a:r>
            <a:r>
              <a:rPr lang="sk-SK" sz="3600" dirty="0" smtClean="0"/>
              <a:t> </a:t>
            </a:r>
            <a:r>
              <a:rPr lang="sk-SK" sz="3600" dirty="0"/>
              <a:t>vždy takto </a:t>
            </a:r>
            <a:r>
              <a:rPr lang="sk-SK" sz="3600" dirty="0" smtClean="0"/>
              <a:t>uvidí, </a:t>
            </a:r>
            <a:r>
              <a:rPr lang="sk-SK" sz="3600" dirty="0"/>
              <a:t>nie drevo, z ktorého bol </a:t>
            </a:r>
            <a:r>
              <a:rPr lang="sk-SK" sz="3600" dirty="0" smtClean="0"/>
              <a:t> kríž vyrobený</a:t>
            </a:r>
            <a:r>
              <a:rPr lang="sk-SK" sz="3600" dirty="0"/>
              <a:t>, ale tieto </a:t>
            </a:r>
            <a:r>
              <a:rPr lang="sk-SK" sz="3600" dirty="0" smtClean="0"/>
              <a:t>kamene. Nik </a:t>
            </a:r>
            <a:r>
              <a:rPr lang="sk-SK" sz="3600" dirty="0"/>
              <a:t>iný to nebude vidieť, len </a:t>
            </a:r>
            <a:r>
              <a:rPr lang="sk-SK" sz="3600" dirty="0" smtClean="0"/>
              <a:t>ona.</a:t>
            </a:r>
            <a:endParaRPr lang="sk-SK" sz="3600" dirty="0"/>
          </a:p>
        </p:txBody>
      </p:sp>
    </p:spTree>
    <p:extLst>
      <p:ext uri="{BB962C8B-B14F-4D97-AF65-F5344CB8AC3E}">
        <p14:creationId xmlns:p14="http://schemas.microsoft.com/office/powerpoint/2010/main" val="23249108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Čoraz väčšie dary a milosti</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lnSpcReduction="10000"/>
          </a:bodyPr>
          <a:lstStyle/>
          <a:p>
            <a:endParaRPr lang="sk-SK" dirty="0" smtClean="0"/>
          </a:p>
          <a:p>
            <a:r>
              <a:rPr lang="sk-SK" dirty="0"/>
              <a:t>Nikdy, dokonca ani vtedy, keď sa chcela trocha zabaviť, </a:t>
            </a:r>
            <a:r>
              <a:rPr lang="sk-SK" b="1" dirty="0">
                <a:solidFill>
                  <a:srgbClr val="FF0000"/>
                </a:solidFill>
              </a:rPr>
              <a:t>nevychádzala z modlitby</a:t>
            </a:r>
            <a:r>
              <a:rPr lang="sk-SK" dirty="0"/>
              <a:t>. Pripisuje to k </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vzrastu lásky a schopnosti trpieť</a:t>
            </a:r>
            <a:r>
              <a:rPr lang="sk-SK" dirty="0"/>
              <a:t>. O tom hovorievala Pánovi predtým a sťažovala sa mu, že nevie trpieť. </a:t>
            </a:r>
            <a:r>
              <a:rPr lang="sk-SK" b="1" dirty="0">
                <a:solidFill>
                  <a:srgbClr val="FF0000"/>
                </a:solidFill>
              </a:rPr>
              <a:t>Poslúchala</a:t>
            </a:r>
            <a:r>
              <a:rPr lang="sk-SK" dirty="0"/>
              <a:t>, pokiaľ sa jej len dalo a </a:t>
            </a:r>
            <a:r>
              <a:rPr lang="sk-SK" b="1" dirty="0">
                <a:solidFill>
                  <a:srgbClr val="FF0000"/>
                </a:solidFill>
              </a:rPr>
              <a:t>neprestávala myslieť na Neho</a:t>
            </a:r>
            <a:r>
              <a:rPr lang="sk-SK" dirty="0"/>
              <a:t>. Vnútorne ju </a:t>
            </a:r>
            <a:r>
              <a:rPr lang="sk-SK" b="1" dirty="0">
                <a:solidFill>
                  <a:srgbClr val="FF0000"/>
                </a:solidFill>
              </a:rPr>
              <a:t>napĺňal istotou </a:t>
            </a:r>
            <a:r>
              <a:rPr lang="sk-SK" dirty="0"/>
              <a:t>a zdôvodňoval jej božské veci, ktorých bola svedkom.</a:t>
            </a:r>
          </a:p>
          <a:p>
            <a:endParaRPr lang="sk-SK" dirty="0"/>
          </a:p>
        </p:txBody>
      </p:sp>
    </p:spTree>
    <p:extLst>
      <p:ext uri="{BB962C8B-B14F-4D97-AF65-F5344CB8AC3E}">
        <p14:creationId xmlns:p14="http://schemas.microsoft.com/office/powerpoint/2010/main" val="14595600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8.</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Pán začína plniť svoj sľub – prečo toto videnie nie je od diabla</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92500" lnSpcReduction="20000"/>
          </a:bodyPr>
          <a:lstStyle/>
          <a:p>
            <a:r>
              <a:rPr lang="sk-SK" dirty="0" smtClean="0"/>
              <a:t>Pán dá </a:t>
            </a:r>
            <a:r>
              <a:rPr lang="sk-SK" dirty="0"/>
              <a:t>pochopiť </a:t>
            </a:r>
            <a:r>
              <a:rPr lang="sk-SK" dirty="0" smtClean="0"/>
              <a:t>Teréziiným </a:t>
            </a:r>
            <a:r>
              <a:rPr lang="sk-SK" dirty="0"/>
              <a:t>duchovným vodcom, že to čo ona vidí, nie je démon. </a:t>
            </a:r>
            <a:r>
              <a:rPr lang="sk-SK" dirty="0" smtClean="0"/>
              <a:t>Terézia začína </a:t>
            </a:r>
            <a:r>
              <a:rPr lang="sk-SK" dirty="0"/>
              <a:t>silne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vzrastať v láske</a:t>
            </a:r>
            <a:r>
              <a:rPr lang="sk-SK" dirty="0"/>
              <a:t>. Čoraz zreteľnejšie vidí, aký veľký je Boh a nechápe, kto jej to dáva.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Umiera od túžby vidieť Boha</a:t>
            </a:r>
            <a:r>
              <a:rPr lang="sk-SK" dirty="0"/>
              <a:t> a nevie kde má hľadať onen život, </a:t>
            </a:r>
            <a:r>
              <a:rPr lang="sk-SK" dirty="0" smtClean="0"/>
              <a:t>ak </a:t>
            </a:r>
            <a:r>
              <a:rPr lang="sk-SK" dirty="0"/>
              <a:t>len nie v smrti. Mávala také </a:t>
            </a:r>
            <a:r>
              <a:rPr lang="sk-SK" b="1" dirty="0">
                <a:solidFill>
                  <a:srgbClr val="FF0000"/>
                </a:solidFill>
              </a:rPr>
              <a:t>vzlety lásky</a:t>
            </a:r>
            <a:r>
              <a:rPr lang="sk-SK" dirty="0"/>
              <a:t>, ktoré síce nie sú až tak neznesiteľné ako ich opisuje v 20. kapitole (je to nesmierne bolestná túžba duše po Bohu, ktorá sa zdvihne z ničoho nič a pôsobí aj na telo, osoba pociťuje nesmiernu samotu, Boh komunikuje svoju veľkosť zvláštnym spôsobom, akoby z jedného </a:t>
            </a:r>
            <a:r>
              <a:rPr lang="sk-SK" dirty="0" smtClean="0"/>
              <a:t>bodu</a:t>
            </a:r>
            <a:r>
              <a:rPr lang="sk-SK" dirty="0" smtClean="0"/>
              <a:t>).</a:t>
            </a:r>
            <a:endParaRPr lang="sk-SK" dirty="0"/>
          </a:p>
        </p:txBody>
      </p:sp>
    </p:spTree>
    <p:extLst>
      <p:ext uri="{BB962C8B-B14F-4D97-AF65-F5344CB8AC3E}">
        <p14:creationId xmlns:p14="http://schemas.microsoft.com/office/powerpoint/2010/main" val="40190402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9. </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Priveľký plač dieťaťa sa náhle utlmí jemným podaním nápoja</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92500" lnSpcReduction="10000"/>
          </a:bodyPr>
          <a:lstStyle/>
          <a:p>
            <a:r>
              <a:rPr lang="sk-SK" dirty="0"/>
              <a:t>Môže tu ísť aj o zmyslové </a:t>
            </a:r>
            <a:r>
              <a:rPr lang="sk-SK" dirty="0" smtClean="0"/>
              <a:t>vnímanie ako </a:t>
            </a:r>
            <a:r>
              <a:rPr lang="sk-SK" dirty="0"/>
              <a:t>u dieťaťa, ale dar lásky ho privedie k láske jemnou cestou, nie silou, ako sa hovorí. Inak by sa </a:t>
            </a:r>
            <a:r>
              <a:rPr lang="sk-SK" b="1" dirty="0">
                <a:solidFill>
                  <a:srgbClr val="FF0000"/>
                </a:solidFill>
              </a:rPr>
              <a:t>plameň lásky </a:t>
            </a:r>
            <a:r>
              <a:rPr lang="sk-SK" dirty="0"/>
              <a:t>udusil. Preto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city</a:t>
            </a:r>
            <a:r>
              <a:rPr lang="sk-SK" dirty="0"/>
              <a:t> pri týchto javoch môžu zničiť lásku tak ako slzy </a:t>
            </a:r>
            <a:r>
              <a:rPr lang="sk-SK" dirty="0" smtClean="0"/>
              <a:t>uhasia </a:t>
            </a:r>
            <a:r>
              <a:rPr lang="sk-SK" dirty="0"/>
              <a:t>plamene ohňa. Potom </a:t>
            </a:r>
            <a:r>
              <a:rPr lang="sk-SK" u="sng" dirty="0"/>
              <a:t>je už ťažko vrátiť sa k modlitbe</a:t>
            </a:r>
            <a:r>
              <a:rPr lang="sk-SK" dirty="0"/>
              <a:t>. Terézii sa to párkrát </a:t>
            </a:r>
            <a:r>
              <a:rPr lang="sk-SK" dirty="0" smtClean="0"/>
              <a:t>stalo</a:t>
            </a:r>
            <a:r>
              <a:rPr lang="sk-SK" dirty="0"/>
              <a:t>. Preto odporúča spočiatku mať veľkú diskrétnosť a šetrnosť, aby sa všetko udialo jemne a aby sa ukázal duch ako pracuje vnútorne. </a:t>
            </a:r>
            <a:r>
              <a:rPr lang="sk-SK" dirty="0" smtClean="0"/>
              <a:t>Radí čo </a:t>
            </a:r>
            <a:r>
              <a:rPr lang="sk-SK" b="1" u="sng" dirty="0" smtClean="0"/>
              <a:t>najviac sa vyhnúť vonkajšku</a:t>
            </a:r>
            <a:endParaRPr lang="sk-SK" b="1" u="sng" dirty="0"/>
          </a:p>
        </p:txBody>
      </p:sp>
    </p:spTree>
    <p:extLst>
      <p:ext uri="{BB962C8B-B14F-4D97-AF65-F5344CB8AC3E}">
        <p14:creationId xmlns:p14="http://schemas.microsoft.com/office/powerpoint/2010/main" val="20097856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10. </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Rozdiel medzi túžbou duše po Bohu a túžbou, ktorú Boh vkladá do duše</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lstStyle/>
          <a:p>
            <a:endParaRPr lang="sk-SK" dirty="0" smtClean="0"/>
          </a:p>
          <a:p>
            <a:r>
              <a:rPr lang="sk-SK" dirty="0" smtClean="0"/>
              <a:t>Túžby</a:t>
            </a:r>
            <a:r>
              <a:rPr lang="sk-SK" dirty="0"/>
              <a:t>, o ktorých bude reč, Terézia považuje za celkom iné. </a:t>
            </a:r>
            <a:r>
              <a:rPr lang="sk-SK" dirty="0" smtClean="0"/>
              <a:t>V nich nie </a:t>
            </a:r>
            <a:r>
              <a:rPr lang="sk-SK" dirty="0"/>
              <a:t>my kladieme drevo na oheň, ale zdá sa, že </a:t>
            </a:r>
            <a:r>
              <a:rPr lang="sk-SK" b="1" dirty="0">
                <a:solidFill>
                  <a:srgbClr val="FF0000"/>
                </a:solidFill>
              </a:rPr>
              <a:t>oheň je už založený </a:t>
            </a:r>
            <a:r>
              <a:rPr lang="sk-SK" dirty="0"/>
              <a:t>a zrazu nás hodia dovnútra, aby sme zhoreli.</a:t>
            </a:r>
          </a:p>
          <a:p>
            <a:r>
              <a:rPr lang="es-ES" dirty="0"/>
              <a:t>Porov. SANTA TERESA, Libro de la Vida, s. 267.</a:t>
            </a:r>
            <a:endParaRPr lang="sk-SK" dirty="0"/>
          </a:p>
          <a:p>
            <a:endParaRPr lang="sk-SK" dirty="0"/>
          </a:p>
        </p:txBody>
      </p:sp>
    </p:spTree>
    <p:extLst>
      <p:ext uri="{BB962C8B-B14F-4D97-AF65-F5344CB8AC3E}">
        <p14:creationId xmlns:p14="http://schemas.microsoft.com/office/powerpoint/2010/main" val="8105635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Prvý opis omilostenia</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92500" lnSpcReduction="10000"/>
          </a:bodyPr>
          <a:lstStyle/>
          <a:p>
            <a:r>
              <a:rPr lang="sk-SK" dirty="0"/>
              <a:t>„Duša sa nesnaží, aby táto rana z Pánovej neprítomnosti bolela, ale vbodnú šíp do najživšej časti </a:t>
            </a:r>
            <a:r>
              <a:rPr lang="sk-SK" dirty="0" smtClean="0"/>
              <a:t>jej vnútornosti </a:t>
            </a:r>
            <a:r>
              <a:rPr lang="sk-SK" dirty="0"/>
              <a:t>a srdca toľkokrát, že duša nevie čo má a čo chce. Dobre chápe, že miluje Boha a že ten šíp bol otrávený, aby znenávidela seba z lásky k tomu Pánovi a rada by stratila pre Neho aj život.“</a:t>
            </a:r>
          </a:p>
          <a:p>
            <a:r>
              <a:rPr lang="es-ES" sz="2100" dirty="0"/>
              <a:t>“No procura el alma que duela esta llaga de la ausencia del Señor, sino hincan una saeta en lo más vivo de las entraňas y corazón, a las veces, que no sabe el alma qué ha ni qué quiere. Bien entiende que quiere a Dios, y que la saeta parece traía hierba para aborrecerse a si por amor de este Señor, y perdería de buena gana la vida por El.” In SANTA TERESA, Libro de la Vida, s. 267</a:t>
            </a:r>
            <a:r>
              <a:rPr lang="es-ES" dirty="0"/>
              <a:t>.</a:t>
            </a:r>
            <a:endParaRPr lang="sk-SK" dirty="0"/>
          </a:p>
          <a:p>
            <a:endParaRPr lang="sk-SK" dirty="0"/>
          </a:p>
        </p:txBody>
      </p:sp>
    </p:spTree>
    <p:extLst>
      <p:ext uri="{BB962C8B-B14F-4D97-AF65-F5344CB8AC3E}">
        <p14:creationId xmlns:p14="http://schemas.microsoft.com/office/powerpoint/2010/main" val="23141448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11. </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Čo znamená vidieť zranenú dušu</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Autofit/>
          </a:bodyPr>
          <a:lstStyle/>
          <a:p>
            <a:r>
              <a:rPr lang="sk-SK" sz="2400" dirty="0"/>
              <a:t>Teréziu takáto rana úplne vyviedla z miery a nemohla pochopiť ako sa to mohlo stať, len s úžasom zvolá: „Ach, čo je vidieť zranenú dušu!“ Čo možno povedať o tom čo je čosi ako rana kvôli svojej excelentnej príčine? A je jasné, že duša nepohla ani prstom tým smerom, odkiaľ jej tá láska prichádza, ale od tej veľkej, ktorú má iba Pán a zdá sa, že </a:t>
            </a:r>
            <a:r>
              <a:rPr lang="sk-SK" sz="2400" dirty="0" smtClean="0"/>
              <a:t> vpadla </a:t>
            </a:r>
            <a:r>
              <a:rPr lang="sk-SK" sz="2400" dirty="0"/>
              <a:t>do nej náhle ako iskra a teraz v nej </a:t>
            </a:r>
            <a:r>
              <a:rPr lang="sk-SK" sz="2400" b="1" dirty="0">
                <a:solidFill>
                  <a:srgbClr val="FF0000"/>
                </a:solidFill>
              </a:rPr>
              <a:t>celá horí</a:t>
            </a:r>
            <a:r>
              <a:rPr lang="sk-SK" sz="2400" dirty="0"/>
              <a:t>. „Ach, koľkokrát si spomeniem, keď takto som, na Dávidov verš: </a:t>
            </a:r>
            <a:r>
              <a:rPr lang="la-Latn" sz="2400" i="1" dirty="0"/>
              <a:t>Quemadmodum desiderat cervus ad fontes aquarum</a:t>
            </a:r>
            <a:r>
              <a:rPr lang="sk-SK" sz="2400" dirty="0"/>
              <a:t>, lebo sa mi zdá, že to doslova vidím v sebe!“</a:t>
            </a:r>
          </a:p>
          <a:p>
            <a:r>
              <a:rPr lang="es-ES" sz="1400" dirty="0"/>
              <a:t>SANTA TERESA, Libro de la Vida, s. 268.</a:t>
            </a:r>
            <a:endParaRPr lang="sk-SK" sz="1400" dirty="0"/>
          </a:p>
          <a:p>
            <a:r>
              <a:rPr lang="es-ES" sz="1400" dirty="0"/>
              <a:t>Žalm 42, 1 Svätá Terézia píše latinsky podľa počutia: „quemadmodun desiderad cervus a fontes aquarum“ – “Ako jeleň dychtí za vodou z prameňa.” SANTA TERESA, Libro de la Vida, s. 268, pozn. pod čiarou č. 24.</a:t>
            </a:r>
            <a:endParaRPr lang="sk-SK" sz="1400" dirty="0"/>
          </a:p>
          <a:p>
            <a:r>
              <a:rPr lang="es-ES" sz="1400" dirty="0"/>
              <a:t>SANTA TERESA, Libro de la Vida, s. 268</a:t>
            </a:r>
            <a:r>
              <a:rPr lang="es-ES" sz="2400" dirty="0"/>
              <a:t>.</a:t>
            </a:r>
            <a:endParaRPr lang="sk-SK" sz="2400" dirty="0"/>
          </a:p>
          <a:p>
            <a:endParaRPr lang="sk-SK" sz="2400" dirty="0"/>
          </a:p>
        </p:txBody>
      </p:sp>
    </p:spTree>
    <p:extLst>
      <p:ext uri="{BB962C8B-B14F-4D97-AF65-F5344CB8AC3E}">
        <p14:creationId xmlns:p14="http://schemas.microsoft.com/office/powerpoint/2010/main" val="28885551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12. </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Snaha duše vrátiť lásku láskou až na smrť</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92500" lnSpcReduction="20000"/>
          </a:bodyPr>
          <a:lstStyle/>
          <a:p>
            <a:r>
              <a:rPr lang="sk-SK" dirty="0"/>
              <a:t>Zranená duša nevie čo a ako robiť, hľadá nejaký prostriedok, </a:t>
            </a:r>
            <a:r>
              <a:rPr lang="sk-SK" b="1" dirty="0">
                <a:solidFill>
                  <a:srgbClr val="FF0000"/>
                </a:solidFill>
              </a:rPr>
              <a:t>pokánie</a:t>
            </a:r>
            <a:r>
              <a:rPr lang="sk-SK" dirty="0"/>
              <a:t> a nič necíti, ani keby vyliala krv, lebo jej zmysly a city sa stali akoby mŕtvym telom. Pre lásku k Bohu hľadá spôsob ako dať najavo to, čo cíti voči Bohu. Avšak </a:t>
            </a:r>
            <a:r>
              <a:rPr lang="sk-SK" u="sng" dirty="0"/>
              <a:t>prvá bolesť (spôsobená mystickou bolesťou, nie umŕtvovaním) je taká veľká, že nevie ako ju odstrániť a nedokáže to ani telesným pokáním</a:t>
            </a:r>
            <a:r>
              <a:rPr lang="sk-SK" dirty="0"/>
              <a:t>. Keďže nenachádza nijaký prostriedok, všetko sa jej zdá byť ničím, všetky považuje za nízke. Prosí Boha, aby dal čosi, ale nedostáva nič, a tak jedine </a:t>
            </a:r>
            <a:r>
              <a:rPr lang="sk-SK" b="1" dirty="0">
                <a:solidFill>
                  <a:srgbClr val="FF0000"/>
                </a:solidFill>
              </a:rPr>
              <a:t>smrť sa jej zdá byť tým najúčinnejším</a:t>
            </a:r>
            <a:r>
              <a:rPr lang="sk-SK" dirty="0"/>
              <a:t>.</a:t>
            </a:r>
          </a:p>
        </p:txBody>
      </p:sp>
    </p:spTree>
    <p:extLst>
      <p:ext uri="{BB962C8B-B14F-4D97-AF65-F5344CB8AC3E}">
        <p14:creationId xmlns:p14="http://schemas.microsoft.com/office/powerpoint/2010/main" val="27427098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13. Videnie anjela – Druhý opis omilostenia</a:t>
            </a: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77500" lnSpcReduction="20000"/>
          </a:bodyPr>
          <a:lstStyle/>
          <a:p>
            <a:r>
              <a:rPr lang="sk-SK" dirty="0"/>
              <a:t>V</a:t>
            </a:r>
            <a:r>
              <a:rPr lang="sk-SK" dirty="0" smtClean="0"/>
              <a:t>idela „som </a:t>
            </a:r>
            <a:r>
              <a:rPr lang="sk-SK" b="1" dirty="0">
                <a:solidFill>
                  <a:schemeClr val="accent2">
                    <a:lumMod val="75000"/>
                  </a:schemeClr>
                </a:solidFill>
              </a:rPr>
              <a:t>anjela </a:t>
            </a:r>
            <a:r>
              <a:rPr lang="sk-SK" dirty="0"/>
              <a:t>pri sebe z ľavej strany v telesnej forme (čo neznamená, že to bolo telesné videnie, ako svätica sama na viacerých miestach tvrdí, že také nikdy nemala), čo nevídam, jedine zázrakom; hoci veľakrát sa mi prezentujú anjeli, je to bez toho, aby som ich videla, ale ako bývalé videnie, o ktorom som hovorila predtým (myslí tým na intelektuálne videnie). V tomto videní Pán chcel, aby som to videla takto</a:t>
            </a:r>
            <a:r>
              <a:rPr lang="sk-SK" b="1" dirty="0">
                <a:solidFill>
                  <a:schemeClr val="accent2">
                    <a:lumMod val="75000"/>
                  </a:schemeClr>
                </a:solidFill>
              </a:rPr>
              <a:t>: nebol veľký, ale malý, prekrásny</a:t>
            </a:r>
            <a:r>
              <a:rPr lang="sk-SK" dirty="0"/>
              <a:t>, tvár </a:t>
            </a:r>
            <a:r>
              <a:rPr lang="sk-SK" dirty="0" smtClean="0"/>
              <a:t>mal </a:t>
            </a:r>
            <a:r>
              <a:rPr lang="sk-SK" dirty="0"/>
              <a:t>zapálenú, takže sa podobal veľmi vznešeným anjelom, akoby všetci horeli. Mali by sa volať cherubíni (jeden z cenzorov opravil výraz na „serafíni“), mená mi nehovoria; dobre vidím, že v nebi je taký rozdiel jedných anjelov od druhých a tých druhých od ďalších, že by som to nevedela vyjadriť.</a:t>
            </a:r>
          </a:p>
        </p:txBody>
      </p:sp>
    </p:spTree>
    <p:extLst>
      <p:ext uri="{BB962C8B-B14F-4D97-AF65-F5344CB8AC3E}">
        <p14:creationId xmlns:p14="http://schemas.microsoft.com/office/powerpoint/2010/main" val="8029035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Ukončenie druhého opisu omilostenia</a:t>
            </a: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Autofit/>
          </a:bodyPr>
          <a:lstStyle/>
          <a:p>
            <a:r>
              <a:rPr lang="sk-SK" sz="2400" dirty="0"/>
              <a:t>Videla som v jeho rukách dlhú </a:t>
            </a:r>
            <a:r>
              <a:rPr lang="sk-SK" sz="2400" b="1" dirty="0">
                <a:solidFill>
                  <a:srgbClr val="FF0000"/>
                </a:solidFill>
              </a:rPr>
              <a:t>zlatú kopiju </a:t>
            </a:r>
            <a:r>
              <a:rPr lang="sk-SK" sz="2400" dirty="0"/>
              <a:t>a celkom na jej konci sa mi </a:t>
            </a:r>
            <a:r>
              <a:rPr lang="sk-SK" sz="2400" dirty="0" smtClean="0"/>
              <a:t>zdalo </a:t>
            </a:r>
            <a:r>
              <a:rPr lang="sk-SK" sz="2400" b="1" dirty="0" smtClean="0">
                <a:solidFill>
                  <a:srgbClr val="FF0000"/>
                </a:solidFill>
              </a:rPr>
              <a:t>s trochou </a:t>
            </a:r>
            <a:r>
              <a:rPr lang="sk-SK" sz="2400" b="1" dirty="0">
                <a:solidFill>
                  <a:srgbClr val="FF0000"/>
                </a:solidFill>
              </a:rPr>
              <a:t>ohňa</a:t>
            </a:r>
            <a:r>
              <a:rPr lang="sk-SK" sz="2400" dirty="0"/>
              <a:t>. Zdalo sa mi, že ho niekoľkokrát vrazil do môjho srdca a že zraňoval moje vnútro. Keď ho vytiahol, zdalo sa mi, že ho vytrhával so sebou a </a:t>
            </a:r>
            <a:r>
              <a:rPr lang="sk-SK" sz="24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nechal ma celú horiacu vo veľkej láske k Bohu</a:t>
            </a:r>
            <a:r>
              <a:rPr lang="sk-SK" sz="2400" dirty="0"/>
              <a:t>. Bolesť bola taká veľká, že som vydávala vzdychy (pravdepodobne sa odvoláva na oné „neveľké vzdychy“) a tak krajnú jemnosť, ktorú mi táto obrovská bolesť spôsobuje, že je nemožné si priať, aby prestala a ani duša sa nevie uspokojiť s ničím čo je menej než Boh. Nie je to </a:t>
            </a:r>
            <a:r>
              <a:rPr lang="sk-SK" sz="2400" b="1" dirty="0">
                <a:solidFill>
                  <a:srgbClr val="FF0000"/>
                </a:solidFill>
              </a:rPr>
              <a:t>telesná bolesť, ale duchovná</a:t>
            </a:r>
            <a:r>
              <a:rPr lang="sk-SK" sz="2400" dirty="0"/>
              <a:t>, aj keď sa na nej sčasti zúčastňuje aj telo, a to poriadne. Je to tak jemná a opakovaná nalomenina medzi dušou a Bohom, že prosím jeho dobrotu, aby ju udelil a dal okúsiť tomu, kto sa nazdáva, že klamem</a:t>
            </a:r>
            <a:r>
              <a:rPr lang="sk-SK" sz="2400" dirty="0" smtClean="0"/>
              <a:t>.“</a:t>
            </a:r>
            <a:endParaRPr lang="sk-SK" sz="2400" dirty="0"/>
          </a:p>
        </p:txBody>
      </p:sp>
    </p:spTree>
    <p:extLst>
      <p:ext uri="{BB962C8B-B14F-4D97-AF65-F5344CB8AC3E}">
        <p14:creationId xmlns:p14="http://schemas.microsoft.com/office/powerpoint/2010/main" val="2275853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ABSTRAKT</a:t>
            </a: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92500" lnSpcReduction="20000"/>
          </a:bodyPr>
          <a:lstStyle/>
          <a:p>
            <a:r>
              <a:rPr lang="sk-SK" dirty="0" smtClean="0"/>
              <a:t>Štúdia prezentuje </a:t>
            </a:r>
            <a:r>
              <a:rPr lang="sk-SK" b="1" dirty="0">
                <a:solidFill>
                  <a:srgbClr val="FF0000"/>
                </a:solidFill>
              </a:rPr>
              <a:t>kritéria autenticity svojich kristologických zážitkov </a:t>
            </a:r>
            <a:r>
              <a:rPr lang="sk-SK" dirty="0"/>
              <a:t>a spôsob, akým ich identifikovala vo svojej duši, nahliada do neuveriteľnej </a:t>
            </a:r>
            <a:r>
              <a:rPr lang="sk-SK" b="1" dirty="0"/>
              <a:t>opozície svojich duchovných radcov</a:t>
            </a:r>
            <a:r>
              <a:rPr lang="sk-SK" dirty="0"/>
              <a:t>, ktorí ju donútili ukázať tajomnému Spoločníkovi „figu“ a zakázali jej vnútornú modlitbu. Uprostred týchto protirečení začína z nej vyvierať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prameň novej a vášnivej lásky neznámeho pôvodu, až kým nepríde k nej Anjel a neprebodne jej srdce tajomným spôsobom </a:t>
            </a:r>
            <a:r>
              <a:rPr lang="sk-SK" dirty="0"/>
              <a:t>dlhou zlatou kopijou s ohňom na čepeli.</a:t>
            </a:r>
          </a:p>
        </p:txBody>
      </p:sp>
    </p:spTree>
    <p:extLst>
      <p:ext uri="{BB962C8B-B14F-4D97-AF65-F5344CB8AC3E}">
        <p14:creationId xmlns:p14="http://schemas.microsoft.com/office/powerpoint/2010/main" val="22391755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Terézia Veľká a </a:t>
            </a:r>
            <a:r>
              <a:rPr lang="sk-SK"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Bernini</a:t>
            </a: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lstStyle/>
          <a:p>
            <a:r>
              <a:rPr lang="sk-SK" dirty="0"/>
              <a:t>Je to doslovný autorkin opis slávneho omilostenia, ktorého sa jej dostalo a ktoré sa nazýva milosťou </a:t>
            </a:r>
            <a:r>
              <a:rPr lang="sk-SK" b="1" dirty="0" err="1">
                <a:solidFill>
                  <a:srgbClr val="FF0000"/>
                </a:solidFill>
              </a:rPr>
              <a:t>transverberácie</a:t>
            </a:r>
            <a:r>
              <a:rPr lang="sk-SK" dirty="0"/>
              <a:t> srdca alebo dar kopije, ktorú </a:t>
            </a:r>
            <a:r>
              <a:rPr lang="sk-SK" b="1" dirty="0" err="1">
                <a:ln w="18000">
                  <a:solidFill>
                    <a:schemeClr val="accent2">
                      <a:satMod val="140000"/>
                    </a:schemeClr>
                  </a:solidFill>
                  <a:prstDash val="solid"/>
                  <a:miter lim="800000"/>
                </a:ln>
                <a:noFill/>
                <a:effectLst>
                  <a:outerShdw blurRad="25500" dist="23000" dir="7020000" algn="tl">
                    <a:srgbClr val="000000">
                      <a:alpha val="50000"/>
                    </a:srgbClr>
                  </a:outerShdw>
                </a:effectLst>
              </a:rPr>
              <a:t>Bernin</a:t>
            </a:r>
            <a:r>
              <a:rPr lang="sk-SK" dirty="0" err="1"/>
              <a:t>i</a:t>
            </a:r>
            <a:r>
              <a:rPr lang="sk-SK" dirty="0"/>
              <a:t> zvečnil v mramore, uloženom v kostole </a:t>
            </a:r>
            <a:r>
              <a:rPr lang="sk-SK" dirty="0" err="1"/>
              <a:t>Santa</a:t>
            </a:r>
            <a:r>
              <a:rPr lang="sk-SK" dirty="0"/>
              <a:t> </a:t>
            </a:r>
            <a:r>
              <a:rPr lang="sk-SK" dirty="0" err="1"/>
              <a:t>María</a:t>
            </a:r>
            <a:r>
              <a:rPr lang="sk-SK" dirty="0"/>
              <a:t> </a:t>
            </a:r>
            <a:r>
              <a:rPr lang="sk-SK" dirty="0" err="1"/>
              <a:t>della</a:t>
            </a:r>
            <a:r>
              <a:rPr lang="sk-SK" dirty="0"/>
              <a:t> </a:t>
            </a:r>
            <a:r>
              <a:rPr lang="sk-SK" dirty="0" err="1"/>
              <a:t>Vittoria</a:t>
            </a:r>
            <a:r>
              <a:rPr lang="sk-SK" dirty="0"/>
              <a:t> v Ríme. Svätá Terézia sa na tento mystický fenomén odvoláva aj v </a:t>
            </a:r>
            <a:r>
              <a:rPr lang="sk-SK" i="1" dirty="0"/>
              <a:t>Komnatách</a:t>
            </a:r>
            <a:r>
              <a:rPr lang="sk-SK" dirty="0"/>
              <a:t> 6, 2, 4, aj vo </a:t>
            </a:r>
            <a:r>
              <a:rPr lang="sk-SK" i="1" dirty="0"/>
              <a:t>Vzťahoch </a:t>
            </a:r>
            <a:r>
              <a:rPr lang="sk-SK" dirty="0"/>
              <a:t>5nn 15-17</a:t>
            </a:r>
          </a:p>
        </p:txBody>
      </p:sp>
    </p:spTree>
    <p:extLst>
      <p:ext uri="{BB962C8B-B14F-4D97-AF65-F5344CB8AC3E}">
        <p14:creationId xmlns:p14="http://schemas.microsoft.com/office/powerpoint/2010/main" val="31056556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14. </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Efekty milosti </a:t>
            </a:r>
            <a:r>
              <a:rPr lang="sk-SK"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transverberácie</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lnSpcReduction="10000"/>
          </a:bodyPr>
          <a:lstStyle/>
          <a:p>
            <a:r>
              <a:rPr lang="sk-SK" dirty="0"/>
              <a:t>Dni, kedy bola Terézia pod vplyvom opísanej milosti, chodila ako opitá. Nechcelo sa jej ani </a:t>
            </a:r>
            <a:r>
              <a:rPr lang="sk-SK" dirty="0" smtClean="0"/>
              <a:t>pozerať</a:t>
            </a:r>
            <a:r>
              <a:rPr lang="sk-SK" dirty="0" smtClean="0"/>
              <a:t>, </a:t>
            </a:r>
            <a:r>
              <a:rPr lang="sk-SK" dirty="0"/>
              <a:t>ani hovoriť, len </a:t>
            </a:r>
            <a:r>
              <a:rPr lang="sk-SK" u="sng" dirty="0"/>
              <a:t>by sa neustále objímala s bolesťou</a:t>
            </a:r>
            <a:r>
              <a:rPr lang="sk-SK" dirty="0"/>
              <a:t>, ktorú nosila a ktorá bola pre ňu väčšou slávou, než akú nachádzala v celom stvorení. </a:t>
            </a:r>
            <a:r>
              <a:rPr lang="sk-SK" dirty="0" smtClean="0"/>
              <a:t>„Občas som to mávala“, </a:t>
            </a:r>
            <a:r>
              <a:rPr lang="sk-SK" dirty="0"/>
              <a:t>tvrdí, z čoho vyplýva, že sv. Terézia dostala túto milosť viac ako jedenkrát.</a:t>
            </a:r>
            <a:r>
              <a:rPr lang="sk-SK" dirty="0" smtClean="0">
                <a:effectLst/>
              </a:rPr>
              <a:t> </a:t>
            </a:r>
            <a:r>
              <a:rPr lang="es-ES" dirty="0"/>
              <a:t>“Esto tenía algunas veces,” SANTA TERESA, Libro de la Vida, s. 270.</a:t>
            </a:r>
            <a:endParaRPr lang="sk-SK" dirty="0"/>
          </a:p>
          <a:p>
            <a:endParaRPr lang="sk-SK" dirty="0"/>
          </a:p>
        </p:txBody>
      </p:sp>
    </p:spTree>
    <p:extLst>
      <p:ext uri="{BB962C8B-B14F-4D97-AF65-F5344CB8AC3E}">
        <p14:creationId xmlns:p14="http://schemas.microsoft.com/office/powerpoint/2010/main" val="41160769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Teréziina vďačnosť</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85000" lnSpcReduction="10000"/>
          </a:bodyPr>
          <a:lstStyle/>
          <a:p>
            <a:r>
              <a:rPr lang="sk-SK" dirty="0"/>
              <a:t>Niekedy bola aj na verejnosti a tak sa to stalo známe aj ostatným, čo spôsobovalo Terézii nemalé trápenie, ale považuje </a:t>
            </a:r>
            <a:r>
              <a:rPr lang="sk-SK" dirty="0" smtClean="0"/>
              <a:t>ho </a:t>
            </a:r>
            <a:r>
              <a:rPr lang="sk-SK" dirty="0"/>
              <a:t>za nič v porovnaní s tou bolesťou, ktorú práve opisuje. Má omnoho väčšiu cenu a svätici sa zdá, že Pán dušu často uchvacuje a vovádza do </a:t>
            </a:r>
            <a:r>
              <a:rPr lang="sk-SK" b="1" dirty="0">
                <a:solidFill>
                  <a:srgbClr val="FF0000"/>
                </a:solidFill>
              </a:rPr>
              <a:t>extázy</a:t>
            </a:r>
            <a:r>
              <a:rPr lang="sk-SK" dirty="0"/>
              <a:t> a tak niet miesta pre utrpenie, lebo nastáva len radosť a potešenie.</a:t>
            </a:r>
          </a:p>
          <a:p>
            <a:r>
              <a:rPr lang="sk-SK" dirty="0"/>
              <a:t>„Nech je požehnaný naveky ten, čo toľko omilostení činí tomu, kto tak zle odpovedá na jeho tak veľké dobrodenia.“</a:t>
            </a:r>
          </a:p>
          <a:p>
            <a:r>
              <a:rPr lang="es-ES" dirty="0"/>
              <a:t>SANTA TERESA, Libro de la Vida, s. 270.</a:t>
            </a:r>
            <a:endParaRPr lang="sk-SK" dirty="0"/>
          </a:p>
          <a:p>
            <a:endParaRPr lang="sk-SK" dirty="0"/>
          </a:p>
        </p:txBody>
      </p:sp>
    </p:spTree>
    <p:extLst>
      <p:ext uri="{BB962C8B-B14F-4D97-AF65-F5344CB8AC3E}">
        <p14:creationId xmlns:p14="http://schemas.microsoft.com/office/powerpoint/2010/main" val="9371690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Použitá literatúra</a:t>
            </a: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62500" lnSpcReduction="20000"/>
          </a:bodyPr>
          <a:lstStyle/>
          <a:p>
            <a:r>
              <a:rPr lang="sk-SK" dirty="0"/>
              <a:t>SANTA TERESA, </a:t>
            </a:r>
            <a:r>
              <a:rPr lang="sk-SK" dirty="0" err="1"/>
              <a:t>Libro</a:t>
            </a:r>
            <a:r>
              <a:rPr lang="sk-SK" dirty="0"/>
              <a:t> </a:t>
            </a:r>
            <a:r>
              <a:rPr lang="sk-SK" dirty="0" err="1"/>
              <a:t>de</a:t>
            </a:r>
            <a:r>
              <a:rPr lang="sk-SK" dirty="0"/>
              <a:t> la Vida, s. 3-414. In SANTA TERESA, </a:t>
            </a:r>
            <a:r>
              <a:rPr lang="sk-SK" i="1" dirty="0" err="1"/>
              <a:t>Obras</a:t>
            </a:r>
            <a:r>
              <a:rPr lang="sk-SK" i="1" dirty="0"/>
              <a:t> </a:t>
            </a:r>
            <a:r>
              <a:rPr lang="sk-SK" i="1" dirty="0" err="1"/>
              <a:t>Completas</a:t>
            </a:r>
            <a:r>
              <a:rPr lang="sk-SK" i="1" dirty="0"/>
              <a:t>. </a:t>
            </a:r>
            <a:r>
              <a:rPr lang="sk-SK" dirty="0" err="1"/>
              <a:t>Séptima</a:t>
            </a:r>
            <a:r>
              <a:rPr lang="sk-SK" dirty="0"/>
              <a:t> </a:t>
            </a:r>
            <a:r>
              <a:rPr lang="sk-SK" dirty="0" err="1"/>
              <a:t>Edición</a:t>
            </a:r>
            <a:r>
              <a:rPr lang="sk-SK" dirty="0"/>
              <a:t> </a:t>
            </a:r>
            <a:r>
              <a:rPr lang="sk-SK" dirty="0" err="1"/>
              <a:t>preparada</a:t>
            </a:r>
            <a:r>
              <a:rPr lang="sk-SK" dirty="0"/>
              <a:t> </a:t>
            </a:r>
            <a:r>
              <a:rPr lang="sk-SK" dirty="0" err="1"/>
              <a:t>por</a:t>
            </a:r>
            <a:r>
              <a:rPr lang="sk-SK" dirty="0"/>
              <a:t> </a:t>
            </a:r>
            <a:r>
              <a:rPr lang="sk-SK" dirty="0" err="1"/>
              <a:t>Tomás</a:t>
            </a:r>
            <a:r>
              <a:rPr lang="sk-SK" dirty="0"/>
              <a:t> </a:t>
            </a:r>
            <a:r>
              <a:rPr lang="sk-SK" dirty="0" err="1"/>
              <a:t>Alvarez</a:t>
            </a:r>
            <a:r>
              <a:rPr lang="sk-SK" dirty="0"/>
              <a:t>, </a:t>
            </a:r>
            <a:r>
              <a:rPr lang="sk-SK" dirty="0" err="1"/>
              <a:t>Burgos</a:t>
            </a:r>
            <a:r>
              <a:rPr lang="sk-SK" dirty="0"/>
              <a:t> : </a:t>
            </a:r>
            <a:r>
              <a:rPr lang="sk-SK" dirty="0" err="1"/>
              <a:t>Editorial</a:t>
            </a:r>
            <a:r>
              <a:rPr lang="sk-SK" dirty="0"/>
              <a:t> Monte </a:t>
            </a:r>
            <a:r>
              <a:rPr lang="sk-SK" dirty="0" err="1"/>
              <a:t>Carmelo</a:t>
            </a:r>
            <a:r>
              <a:rPr lang="sk-SK" dirty="0"/>
              <a:t>, 1994</a:t>
            </a:r>
            <a:r>
              <a:rPr lang="sk-SK" baseline="30000" dirty="0"/>
              <a:t>7</a:t>
            </a:r>
            <a:r>
              <a:rPr lang="sk-SK" dirty="0"/>
              <a:t>, 1418 s. ISBN 84-7239-282-1.</a:t>
            </a:r>
          </a:p>
          <a:p>
            <a:r>
              <a:rPr lang="sk-SK" dirty="0"/>
              <a:t>SANTA TERESA, </a:t>
            </a:r>
            <a:r>
              <a:rPr lang="sk-SK" dirty="0" err="1"/>
              <a:t>Castillo</a:t>
            </a:r>
            <a:r>
              <a:rPr lang="sk-SK" dirty="0"/>
              <a:t> </a:t>
            </a:r>
            <a:r>
              <a:rPr lang="sk-SK" dirty="0" err="1"/>
              <a:t>Interior</a:t>
            </a:r>
            <a:r>
              <a:rPr lang="sk-SK" dirty="0"/>
              <a:t>, s. 613-827. In SANTA TERESA, </a:t>
            </a:r>
            <a:r>
              <a:rPr lang="sk-SK" i="1" dirty="0" err="1"/>
              <a:t>Obras</a:t>
            </a:r>
            <a:r>
              <a:rPr lang="sk-SK" i="1" dirty="0"/>
              <a:t> </a:t>
            </a:r>
            <a:r>
              <a:rPr lang="sk-SK" i="1" dirty="0" err="1"/>
              <a:t>Completas</a:t>
            </a:r>
            <a:r>
              <a:rPr lang="sk-SK" i="1" dirty="0"/>
              <a:t>. </a:t>
            </a:r>
            <a:r>
              <a:rPr lang="sk-SK" dirty="0" err="1"/>
              <a:t>Séptima</a:t>
            </a:r>
            <a:r>
              <a:rPr lang="sk-SK" dirty="0"/>
              <a:t> </a:t>
            </a:r>
            <a:r>
              <a:rPr lang="sk-SK" dirty="0" err="1"/>
              <a:t>Edición</a:t>
            </a:r>
            <a:r>
              <a:rPr lang="sk-SK" dirty="0"/>
              <a:t> </a:t>
            </a:r>
            <a:r>
              <a:rPr lang="sk-SK" dirty="0" err="1"/>
              <a:t>preparada</a:t>
            </a:r>
            <a:r>
              <a:rPr lang="sk-SK" dirty="0"/>
              <a:t> </a:t>
            </a:r>
            <a:r>
              <a:rPr lang="sk-SK" dirty="0" err="1"/>
              <a:t>por</a:t>
            </a:r>
            <a:r>
              <a:rPr lang="sk-SK" dirty="0"/>
              <a:t> </a:t>
            </a:r>
            <a:r>
              <a:rPr lang="sk-SK" dirty="0" err="1"/>
              <a:t>Tomás</a:t>
            </a:r>
            <a:r>
              <a:rPr lang="sk-SK" dirty="0"/>
              <a:t> </a:t>
            </a:r>
            <a:r>
              <a:rPr lang="sk-SK" dirty="0" err="1"/>
              <a:t>Alvarez</a:t>
            </a:r>
            <a:r>
              <a:rPr lang="sk-SK" dirty="0"/>
              <a:t>, </a:t>
            </a:r>
            <a:r>
              <a:rPr lang="sk-SK" dirty="0" err="1"/>
              <a:t>Burgos</a:t>
            </a:r>
            <a:r>
              <a:rPr lang="sk-SK" dirty="0"/>
              <a:t> : </a:t>
            </a:r>
            <a:r>
              <a:rPr lang="sk-SK" dirty="0" err="1"/>
              <a:t>Editorial</a:t>
            </a:r>
            <a:r>
              <a:rPr lang="sk-SK" dirty="0"/>
              <a:t> Monte </a:t>
            </a:r>
            <a:r>
              <a:rPr lang="sk-SK" dirty="0" err="1"/>
              <a:t>Carmelo</a:t>
            </a:r>
            <a:r>
              <a:rPr lang="sk-SK" dirty="0"/>
              <a:t>, 1994</a:t>
            </a:r>
            <a:r>
              <a:rPr lang="sk-SK" baseline="30000" dirty="0"/>
              <a:t>7</a:t>
            </a:r>
            <a:r>
              <a:rPr lang="sk-SK" dirty="0"/>
              <a:t>, 1418 s. ISBN 84-7239-282-1.</a:t>
            </a:r>
          </a:p>
          <a:p>
            <a:r>
              <a:rPr lang="sk-SK" dirty="0"/>
              <a:t>SANTA TERESA, </a:t>
            </a:r>
            <a:r>
              <a:rPr lang="sk-SK" i="1" dirty="0" err="1"/>
              <a:t>Obras</a:t>
            </a:r>
            <a:r>
              <a:rPr lang="sk-SK" i="1" dirty="0"/>
              <a:t> </a:t>
            </a:r>
            <a:r>
              <a:rPr lang="sk-SK" i="1" dirty="0" err="1"/>
              <a:t>Completas</a:t>
            </a:r>
            <a:r>
              <a:rPr lang="sk-SK" i="1" dirty="0"/>
              <a:t>. </a:t>
            </a:r>
            <a:r>
              <a:rPr lang="sk-SK" dirty="0" err="1"/>
              <a:t>Séptima</a:t>
            </a:r>
            <a:r>
              <a:rPr lang="sk-SK" dirty="0"/>
              <a:t> </a:t>
            </a:r>
            <a:r>
              <a:rPr lang="sk-SK" dirty="0" err="1"/>
              <a:t>Edición</a:t>
            </a:r>
            <a:r>
              <a:rPr lang="sk-SK" dirty="0"/>
              <a:t> </a:t>
            </a:r>
            <a:r>
              <a:rPr lang="sk-SK" dirty="0" err="1"/>
              <a:t>preparada</a:t>
            </a:r>
            <a:r>
              <a:rPr lang="sk-SK" dirty="0"/>
              <a:t> </a:t>
            </a:r>
            <a:r>
              <a:rPr lang="sk-SK" dirty="0" err="1"/>
              <a:t>por</a:t>
            </a:r>
            <a:r>
              <a:rPr lang="sk-SK" dirty="0"/>
              <a:t> </a:t>
            </a:r>
            <a:r>
              <a:rPr lang="sk-SK" dirty="0" err="1"/>
              <a:t>Tomás</a:t>
            </a:r>
            <a:r>
              <a:rPr lang="sk-SK" dirty="0"/>
              <a:t> </a:t>
            </a:r>
            <a:r>
              <a:rPr lang="sk-SK" dirty="0" err="1"/>
              <a:t>Alvarez</a:t>
            </a:r>
            <a:r>
              <a:rPr lang="sk-SK" dirty="0"/>
              <a:t>, </a:t>
            </a:r>
            <a:r>
              <a:rPr lang="sk-SK" dirty="0" err="1"/>
              <a:t>Burgos</a:t>
            </a:r>
            <a:r>
              <a:rPr lang="sk-SK" dirty="0"/>
              <a:t> : </a:t>
            </a:r>
            <a:r>
              <a:rPr lang="sk-SK" dirty="0" err="1"/>
              <a:t>Editorial</a:t>
            </a:r>
            <a:r>
              <a:rPr lang="sk-SK" dirty="0"/>
              <a:t> Monte </a:t>
            </a:r>
            <a:r>
              <a:rPr lang="sk-SK" dirty="0" err="1"/>
              <a:t>Carmelo</a:t>
            </a:r>
            <a:r>
              <a:rPr lang="sk-SK" dirty="0"/>
              <a:t>, 1994</a:t>
            </a:r>
            <a:r>
              <a:rPr lang="sk-SK" baseline="30000" dirty="0"/>
              <a:t>7</a:t>
            </a:r>
            <a:r>
              <a:rPr lang="sk-SK" dirty="0"/>
              <a:t>, 1418 s. ISBN 84-7239-282-1.</a:t>
            </a:r>
          </a:p>
          <a:p>
            <a:r>
              <a:rPr lang="sk-SK" dirty="0"/>
              <a:t>SVÄTÉ PÍSMO STARÉHO I NOVÉHO ZÁKONA. Preklad a poznámky podľa vydaní Spolku svätého Vojtecha v Trnave: Starý Zákon z roku 1955 – Nový Zákon z roku 1986. Úvody k jednotlivým spisom Prof. Jozef Heriban, SDB. Rím : Slovenský ústav svätého Cyrila a Metoda, 1995, 2618 s. ISBN bez.</a:t>
            </a:r>
          </a:p>
          <a:p>
            <a:r>
              <a:rPr lang="sk-SK" dirty="0"/>
              <a:t>TERESA DE JESUS, </a:t>
            </a:r>
            <a:r>
              <a:rPr lang="sk-SK" dirty="0" err="1"/>
              <a:t>Santa</a:t>
            </a:r>
            <a:r>
              <a:rPr lang="sk-SK" dirty="0"/>
              <a:t>, </a:t>
            </a:r>
            <a:r>
              <a:rPr lang="sk-SK" i="1" dirty="0" err="1"/>
              <a:t>Libro</a:t>
            </a:r>
            <a:r>
              <a:rPr lang="sk-SK" i="1" dirty="0"/>
              <a:t> </a:t>
            </a:r>
            <a:r>
              <a:rPr lang="sk-SK" i="1" dirty="0" err="1"/>
              <a:t>de</a:t>
            </a:r>
            <a:r>
              <a:rPr lang="sk-SK" i="1" dirty="0"/>
              <a:t> la Vida</a:t>
            </a:r>
            <a:r>
              <a:rPr lang="sk-SK" dirty="0"/>
              <a:t>. </a:t>
            </a:r>
            <a:r>
              <a:rPr lang="sk-SK" dirty="0" err="1"/>
              <a:t>Edición</a:t>
            </a:r>
            <a:r>
              <a:rPr lang="sk-SK" dirty="0"/>
              <a:t> </a:t>
            </a:r>
            <a:r>
              <a:rPr lang="sk-SK" dirty="0" err="1"/>
              <a:t>preparada</a:t>
            </a:r>
            <a:r>
              <a:rPr lang="sk-SK" dirty="0"/>
              <a:t> </a:t>
            </a:r>
            <a:r>
              <a:rPr lang="sk-SK" dirty="0" err="1"/>
              <a:t>por</a:t>
            </a:r>
            <a:r>
              <a:rPr lang="sk-SK" dirty="0"/>
              <a:t> </a:t>
            </a:r>
            <a:r>
              <a:rPr lang="sk-SK" dirty="0" err="1"/>
              <a:t>Tomás</a:t>
            </a:r>
            <a:r>
              <a:rPr lang="sk-SK" dirty="0"/>
              <a:t> </a:t>
            </a:r>
            <a:r>
              <a:rPr lang="sk-SK" dirty="0" err="1"/>
              <a:t>Alvarez</a:t>
            </a:r>
            <a:r>
              <a:rPr lang="sk-SK" dirty="0"/>
              <a:t>, </a:t>
            </a:r>
            <a:r>
              <a:rPr lang="sk-SK" dirty="0" err="1"/>
              <a:t>Burgos</a:t>
            </a:r>
            <a:r>
              <a:rPr lang="sk-SK" dirty="0"/>
              <a:t> : </a:t>
            </a:r>
            <a:r>
              <a:rPr lang="sk-SK" dirty="0" err="1"/>
              <a:t>Editorial</a:t>
            </a:r>
            <a:r>
              <a:rPr lang="sk-SK" dirty="0"/>
              <a:t> Monte </a:t>
            </a:r>
            <a:r>
              <a:rPr lang="sk-SK" dirty="0" err="1"/>
              <a:t>Carmelo</a:t>
            </a:r>
            <a:r>
              <a:rPr lang="sk-SK" dirty="0"/>
              <a:t>, 1991</a:t>
            </a:r>
            <a:r>
              <a:rPr lang="sk-SK" baseline="30000" dirty="0"/>
              <a:t>3</a:t>
            </a:r>
            <a:r>
              <a:rPr lang="sk-SK" dirty="0"/>
              <a:t>, 564 s. </a:t>
            </a:r>
            <a:r>
              <a:rPr lang="sk-SK" baseline="30000" dirty="0"/>
              <a:t> </a:t>
            </a:r>
            <a:r>
              <a:rPr lang="sk-SK" dirty="0"/>
              <a:t>ISBN 84-7239-112-4.</a:t>
            </a:r>
          </a:p>
          <a:p>
            <a:endParaRPr lang="sk-SK" dirty="0"/>
          </a:p>
        </p:txBody>
      </p:sp>
    </p:spTree>
    <p:extLst>
      <p:ext uri="{BB962C8B-B14F-4D97-AF65-F5344CB8AC3E}">
        <p14:creationId xmlns:p14="http://schemas.microsoft.com/office/powerpoint/2010/main" val="38933466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Vďaka za pozornosť!</a:t>
            </a: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lstStyle/>
          <a:p>
            <a:endParaRPr lang="sk-SK" dirty="0" smtClean="0"/>
          </a:p>
          <a:p>
            <a:endParaRPr lang="sk-SK" dirty="0"/>
          </a:p>
          <a:p>
            <a:endParaRPr lang="sk-SK" dirty="0" smtClean="0"/>
          </a:p>
          <a:p>
            <a:pPr algn="ctr"/>
            <a:r>
              <a:rPr lang="sk-SK" dirty="0" smtClean="0"/>
              <a:t>S. Dominika Alžbeta Dufferová OSU</a:t>
            </a:r>
          </a:p>
          <a:p>
            <a:pPr algn="ctr"/>
            <a:r>
              <a:rPr lang="sk-SK" dirty="0" err="1" smtClean="0">
                <a:hlinkClick r:id="rId2"/>
              </a:rPr>
              <a:t>alzbeta.dufferova@gmail.com</a:t>
            </a:r>
            <a:endParaRPr lang="sk-SK" dirty="0" smtClean="0"/>
          </a:p>
          <a:p>
            <a:endParaRPr lang="sk-SK" dirty="0"/>
          </a:p>
        </p:txBody>
      </p:sp>
    </p:spTree>
    <p:extLst>
      <p:ext uri="{BB962C8B-B14F-4D97-AF65-F5344CB8AC3E}">
        <p14:creationId xmlns:p14="http://schemas.microsoft.com/office/powerpoint/2010/main" val="906134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Schematické rozdelenie</a:t>
            </a: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lnSpcReduction="10000"/>
          </a:bodyPr>
          <a:lstStyle/>
          <a:p>
            <a:r>
              <a:rPr lang="sk-SK" dirty="0"/>
              <a:t>Kapitola je rozdelená na </a:t>
            </a:r>
            <a:r>
              <a:rPr lang="sk-SK" b="1" u="sng" dirty="0"/>
              <a:t>tri nerovnomerné časti</a:t>
            </a:r>
            <a:r>
              <a:rPr lang="sk-SK" dirty="0"/>
              <a:t>. </a:t>
            </a:r>
            <a:r>
              <a:rPr lang="sk-SK" b="1" dirty="0">
                <a:solidFill>
                  <a:srgbClr val="FF0000"/>
                </a:solidFill>
              </a:rPr>
              <a:t>V</a:t>
            </a:r>
            <a:r>
              <a:rPr lang="sk-SK" dirty="0"/>
              <a:t> </a:t>
            </a:r>
            <a:r>
              <a:rPr lang="sk-SK" b="1" dirty="0">
                <a:solidFill>
                  <a:srgbClr val="FF0000"/>
                </a:solidFill>
              </a:rPr>
              <a:t>prvej časti </a:t>
            </a:r>
            <a:r>
              <a:rPr lang="sk-SK" dirty="0"/>
              <a:t>opisuje autorka svoj dva a pol ročný rast v ponorení do tajomstva Kristovej prítomnosti. </a:t>
            </a:r>
            <a:r>
              <a:rPr lang="sk-SK" b="1" dirty="0">
                <a:solidFill>
                  <a:srgbClr val="FF0000"/>
                </a:solidFill>
              </a:rPr>
              <a:t>V</a:t>
            </a:r>
            <a:r>
              <a:rPr lang="sk-SK" dirty="0"/>
              <a:t> </a:t>
            </a:r>
            <a:r>
              <a:rPr lang="sk-SK" b="1" dirty="0">
                <a:solidFill>
                  <a:srgbClr val="FF0000"/>
                </a:solidFill>
              </a:rPr>
              <a:t>druhej časti </a:t>
            </a:r>
            <a:r>
              <a:rPr lang="sk-SK" dirty="0"/>
              <a:t>opisuje protirečiace rady tých, ktorým zverovala svoj vnútorný svet až k bodu, že jej zakázali modlitbu. </a:t>
            </a:r>
            <a:r>
              <a:rPr lang="sk-SK" b="1" dirty="0">
                <a:solidFill>
                  <a:srgbClr val="FF0000"/>
                </a:solidFill>
              </a:rPr>
              <a:t>Tretia časť </a:t>
            </a:r>
            <a:r>
              <a:rPr lang="sk-SK" dirty="0"/>
              <a:t>– od článku 7-14 opisuje požiar lásky, ktorý prepukol v jej duši. Posledné dva články – 13. a 14. sa venujú milosti prebodnutia </a:t>
            </a:r>
          </a:p>
        </p:txBody>
      </p:sp>
    </p:spTree>
    <p:extLst>
      <p:ext uri="{BB962C8B-B14F-4D97-AF65-F5344CB8AC3E}">
        <p14:creationId xmlns:p14="http://schemas.microsoft.com/office/powerpoint/2010/main" val="218895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Časové vymedzenie</a:t>
            </a: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85000" lnSpcReduction="10000"/>
          </a:bodyPr>
          <a:lstStyle/>
          <a:p>
            <a:r>
              <a:rPr lang="sk-SK" dirty="0"/>
              <a:t>Opis týchto udalostí siaha až do roku </a:t>
            </a:r>
            <a:r>
              <a:rPr lang="sk-SK" b="1" dirty="0">
                <a:solidFill>
                  <a:srgbClr val="FF0000"/>
                </a:solidFill>
              </a:rPr>
              <a:t>1562</a:t>
            </a:r>
            <a:r>
              <a:rPr lang="sk-SK" dirty="0"/>
              <a:t>, do dva a polročného obdobia, kedy sa svätici Pán dal viackrát osobne zakúsiť (</a:t>
            </a:r>
            <a:r>
              <a:rPr lang="sk-SK" b="1" dirty="0">
                <a:solidFill>
                  <a:srgbClr val="FF0000"/>
                </a:solidFill>
              </a:rPr>
              <a:t>1560-1562</a:t>
            </a:r>
            <a:r>
              <a:rPr lang="sk-SK" dirty="0"/>
              <a:t>). Terézia dovŕšila v tom období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47. rok </a:t>
            </a:r>
            <a:r>
              <a:rPr lang="sk-SK" dirty="0"/>
              <a:t>svojho života a spísanie týchto skutočností jej i nám malo dopomôcť k lepšiemu poznaniu jej života, k uvedomeniu hodnoty daru,  ktorý dostala pre seba a pre budúcu – stále charizmatickejšiu cirkev, aby mohla prežiť roky vzrastajúceho útlaku a prenasledovania od ľudí, manipulovaných Protivníkom.</a:t>
            </a:r>
          </a:p>
          <a:p>
            <a:r>
              <a:rPr lang="es-ES" dirty="0"/>
              <a:t>Porov. SANTA TERESA</a:t>
            </a:r>
            <a:r>
              <a:rPr lang="es-ES" i="1" dirty="0"/>
              <a:t>, </a:t>
            </a:r>
            <a:r>
              <a:rPr lang="es-ES" dirty="0"/>
              <a:t>s. 354.</a:t>
            </a:r>
            <a:endParaRPr lang="sk-SK" dirty="0"/>
          </a:p>
          <a:p>
            <a:endParaRPr lang="sk-SK" dirty="0"/>
          </a:p>
        </p:txBody>
      </p:sp>
    </p:spTree>
    <p:extLst>
      <p:ext uri="{BB962C8B-B14F-4D97-AF65-F5344CB8AC3E}">
        <p14:creationId xmlns:p14="http://schemas.microsoft.com/office/powerpoint/2010/main" val="3260909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CIEĽ</a:t>
            </a: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lnSpcReduction="10000"/>
          </a:bodyPr>
          <a:lstStyle/>
          <a:p>
            <a:r>
              <a:rPr lang="sk-SK" dirty="0" smtClean="0"/>
              <a:t>Vyjaviť </a:t>
            </a:r>
            <a:r>
              <a:rPr lang="sk-SK" dirty="0"/>
              <a:t>niektoré veľké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omilostenia</a:t>
            </a:r>
            <a:r>
              <a:rPr lang="sk-SK" dirty="0"/>
              <a:t>, ktoré Ježiš Kristus učinil </a:t>
            </a:r>
            <a:r>
              <a:rPr lang="sk-SK" dirty="0" smtClean="0"/>
              <a:t>Teréziinej </a:t>
            </a:r>
            <a:r>
              <a:rPr lang="sk-SK" dirty="0"/>
              <a:t>duši, ako aj to, </a:t>
            </a:r>
            <a:r>
              <a:rPr lang="sk-SK" b="1" u="sng" dirty="0"/>
              <a:t>čo jej poveda</a:t>
            </a:r>
            <a:r>
              <a:rPr lang="sk-SK" dirty="0"/>
              <a:t>l, aby ju ubezpečil vo svojej </a:t>
            </a:r>
            <a:r>
              <a:rPr lang="sk-SK" dirty="0" smtClean="0"/>
              <a:t>pravde</a:t>
            </a:r>
          </a:p>
          <a:p>
            <a:r>
              <a:rPr lang="sk-SK" dirty="0" smtClean="0"/>
              <a:t>a</a:t>
            </a:r>
            <a:r>
              <a:rPr lang="sk-SK" dirty="0"/>
              <a:t> učinil ju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schopnou primerane odpovedať </a:t>
            </a:r>
            <a:r>
              <a:rPr lang="sk-SK" dirty="0"/>
              <a:t>tým, čo jej protirečili, čo nechceli len tak ľahko uznať Pánovo dielo v jej duši</a:t>
            </a:r>
            <a:r>
              <a:rPr lang="sk-SK" dirty="0" smtClean="0"/>
              <a:t>.</a:t>
            </a:r>
          </a:p>
          <a:p>
            <a:r>
              <a:rPr lang="sk-SK" dirty="0"/>
              <a:t>Táto cesta okrem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vytrvalosti</a:t>
            </a:r>
            <a:r>
              <a:rPr lang="sk-SK" dirty="0"/>
              <a:t> vyžaduje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pokoru</a:t>
            </a:r>
            <a:r>
              <a:rPr lang="sk-SK" dirty="0"/>
              <a:t> a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otvorenosť</a:t>
            </a:r>
            <a:r>
              <a:rPr lang="sk-SK" dirty="0"/>
              <a:t> voči Duchu Svätému. Ten neváha udeliť svetlo a silu tým, čo ho o to prosia.</a:t>
            </a:r>
          </a:p>
          <a:p>
            <a:endParaRPr lang="sk-SK" dirty="0"/>
          </a:p>
        </p:txBody>
      </p:sp>
    </p:spTree>
    <p:extLst>
      <p:ext uri="{BB962C8B-B14F-4D97-AF65-F5344CB8AC3E}">
        <p14:creationId xmlns:p14="http://schemas.microsoft.com/office/powerpoint/2010/main" val="3809019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Prvá časť</a:t>
            </a: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a:bodyPr>
          <a:lstStyle/>
          <a:p>
            <a:r>
              <a:rPr lang="sk-SK" b="1" dirty="0"/>
              <a:t>Článok 1 – 4: dva a pol ročný rast a ponorenie do tajomstva Kristovej </a:t>
            </a:r>
            <a:r>
              <a:rPr lang="sk-SK" b="1" dirty="0" smtClean="0"/>
              <a:t>prítomnosti</a:t>
            </a:r>
          </a:p>
          <a:p>
            <a:pPr lvl="0"/>
            <a:r>
              <a:rPr lang="sk-SK" b="1" dirty="0" smtClean="0"/>
              <a:t>1. Sústrediť </a:t>
            </a:r>
            <a:r>
              <a:rPr lang="sk-SK" b="1" dirty="0"/>
              <a:t>sa na celok a nestratiť </a:t>
            </a:r>
            <a:r>
              <a:rPr lang="sk-SK" b="1" dirty="0" smtClean="0"/>
              <a:t>Krista</a:t>
            </a:r>
          </a:p>
          <a:p>
            <a:r>
              <a:rPr lang="sk-SK" dirty="0"/>
              <a:t>„Veď ako by sme mohli predložiť prostredníctvom štúdia Kristovo Človečenstvo a usporiadať predstavivosťou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jeho veľkú nádheru</a:t>
            </a:r>
            <a:r>
              <a:rPr lang="sk-SK" sz="2200" dirty="0"/>
              <a:t>?“ </a:t>
            </a:r>
            <a:r>
              <a:rPr lang="es-ES" sz="2200" dirty="0"/>
              <a:t>„Porque ¿cómo podríamos representar con estudio la Humanidad de Cristo y ordenando con la imaginación su gran hermosura?” in TERESA DE JESÚS, Santa, </a:t>
            </a:r>
            <a:r>
              <a:rPr lang="es-ES" sz="2200" i="1" dirty="0"/>
              <a:t>Libro de la Vida, </a:t>
            </a:r>
            <a:r>
              <a:rPr lang="es-ES" sz="2200" dirty="0"/>
              <a:t>p. 355.</a:t>
            </a:r>
            <a:endParaRPr lang="sk-SK" sz="2200" dirty="0"/>
          </a:p>
          <a:p>
            <a:pPr lvl="0"/>
            <a:endParaRPr lang="sk-SK" dirty="0"/>
          </a:p>
          <a:p>
            <a:endParaRPr lang="sk-SK" dirty="0"/>
          </a:p>
        </p:txBody>
      </p:sp>
    </p:spTree>
    <p:extLst>
      <p:ext uri="{BB962C8B-B14F-4D97-AF65-F5344CB8AC3E}">
        <p14:creationId xmlns:p14="http://schemas.microsoft.com/office/powerpoint/2010/main" val="1868859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 </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Za dva a pol roka Pán udelí Terézii viac ako tri </a:t>
            </a:r>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dlhotrvajúce videnia, </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stále vyššieho rangu</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92500" lnSpcReduction="10000"/>
          </a:bodyPr>
          <a:lstStyle/>
          <a:p>
            <a:r>
              <a:rPr lang="sk-SK" dirty="0" smtClean="0"/>
              <a:t>Tri </a:t>
            </a:r>
            <a:r>
              <a:rPr lang="sk-SK" dirty="0"/>
              <a:t>dlhotrvajúce videnia, stále vyššieho stupňa. Sú to predovšetkým „</a:t>
            </a:r>
            <a:r>
              <a:rPr lang="sk-SK" b="1" i="1" dirty="0" err="1">
                <a:ln w="18000">
                  <a:solidFill>
                    <a:schemeClr val="accent2">
                      <a:satMod val="140000"/>
                    </a:schemeClr>
                  </a:solidFill>
                  <a:prstDash val="solid"/>
                  <a:miter lim="800000"/>
                </a:ln>
                <a:noFill/>
                <a:effectLst>
                  <a:outerShdw blurRad="25500" dist="23000" dir="7020000" algn="tl">
                    <a:srgbClr val="000000">
                      <a:alpha val="50000"/>
                    </a:srgbClr>
                  </a:outerShdw>
                </a:effectLst>
              </a:rPr>
              <a:t>ímpetus</a:t>
            </a:r>
            <a:r>
              <a:rPr lang="sk-SK" dirty="0"/>
              <a:t>“ – prudké pohyby, túžby, ohnivé nutkania, o ktorých hovorí aj v </a:t>
            </a:r>
            <a:r>
              <a:rPr lang="sk-SK" i="1" dirty="0"/>
              <a:t>Komnatách</a:t>
            </a:r>
            <a:r>
              <a:rPr lang="sk-SK" dirty="0"/>
              <a:t> (VI, k. 11</a:t>
            </a:r>
            <a:r>
              <a:rPr lang="sk-SK" dirty="0" smtClean="0"/>
              <a:t>)</a:t>
            </a:r>
          </a:p>
          <a:p>
            <a:r>
              <a:rPr lang="sk-SK" dirty="0"/>
              <a:t>pochopenie niektorých svätých, ktorí sa kvôli tým milostiam pociťovali a prejavovali tak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krajnú radosť</a:t>
            </a:r>
            <a:r>
              <a:rPr lang="sk-SK" dirty="0"/>
              <a:t>, že druhí ich považovali za </a:t>
            </a:r>
            <a:r>
              <a:rPr lang="sk-SK" dirty="0" smtClean="0"/>
              <a:t>bláznov</a:t>
            </a:r>
            <a:endParaRPr lang="sk-SK" dirty="0"/>
          </a:p>
          <a:p>
            <a:r>
              <a:rPr lang="sk-SK" dirty="0"/>
              <a:t>videla </a:t>
            </a:r>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veľkú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nádheru Pána </a:t>
            </a:r>
            <a:r>
              <a:rPr lang="sk-SK" dirty="0"/>
              <a:t>a jemnosť, s akou vyslovoval slová svojimi prekrásnymi a božskými ústami, inokedy zas s prísnosťou</a:t>
            </a:r>
          </a:p>
        </p:txBody>
      </p:sp>
    </p:spTree>
    <p:extLst>
      <p:ext uri="{BB962C8B-B14F-4D97-AF65-F5344CB8AC3E}">
        <p14:creationId xmlns:p14="http://schemas.microsoft.com/office/powerpoint/2010/main" val="3388712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Nesústreďovať sa na detaily </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lstStyle/>
          <a:p>
            <a:r>
              <a:rPr lang="sk-SK" dirty="0" smtClean="0"/>
              <a:t>Terézia sa priznáva, </a:t>
            </a:r>
            <a:r>
              <a:rPr lang="sk-SK" dirty="0"/>
              <a:t>že keď sa usilovala a krajne túžila zistiť farbu </a:t>
            </a:r>
            <a:r>
              <a:rPr lang="sk-SK" dirty="0" smtClean="0"/>
              <a:t>Pánových </a:t>
            </a:r>
            <a:r>
              <a:rPr lang="sk-SK" dirty="0"/>
              <a:t>očí alebo veľkosť jeho postavy, aby to potom vedela povedať, nikdy nebola hodná toho, aby svoju zvedavosť uspokojila, ba stačilo, keď sa o to len usilovala, videnie načisto </a:t>
            </a:r>
            <a:r>
              <a:rPr lang="sk-SK" sz="6000" dirty="0"/>
              <a:t>stratila</a:t>
            </a:r>
          </a:p>
        </p:txBody>
      </p:sp>
    </p:spTree>
    <p:extLst>
      <p:ext uri="{BB962C8B-B14F-4D97-AF65-F5344CB8AC3E}">
        <p14:creationId xmlns:p14="http://schemas.microsoft.com/office/powerpoint/2010/main" val="3739098857"/>
      </p:ext>
    </p:extLst>
  </p:cSld>
  <p:clrMapOvr>
    <a:masterClrMapping/>
  </p:clrMapOvr>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965</TotalTime>
  <Words>631</Words>
  <Application>Microsoft Office PowerPoint</Application>
  <PresentationFormat>Prezentácia na obrazovke (4:3)</PresentationFormat>
  <Paragraphs>100</Paragraphs>
  <Slides>34</Slides>
  <Notes>0</Notes>
  <HiddenSlides>0</HiddenSlides>
  <MMClips>0</MMClips>
  <ScaleCrop>false</ScaleCrop>
  <HeadingPairs>
    <vt:vector size="4" baseType="variant">
      <vt:variant>
        <vt:lpstr>Motív</vt:lpstr>
      </vt:variant>
      <vt:variant>
        <vt:i4>1</vt:i4>
      </vt:variant>
      <vt:variant>
        <vt:lpstr>Nadpisy snímok</vt:lpstr>
      </vt:variant>
      <vt:variant>
        <vt:i4>34</vt:i4>
      </vt:variant>
    </vt:vector>
  </HeadingPairs>
  <TitlesOfParts>
    <vt:vector size="35" baseType="lpstr">
      <vt:lpstr>Motív Office</vt:lpstr>
      <vt:lpstr> Oslňujúca nádhera osláveného Pána je nad všetku ľudskú predstavivosť Terézia Veľká v 29. kapitole Knihy života </vt:lpstr>
      <vt:lpstr>ANOTÁCIA</vt:lpstr>
      <vt:lpstr>ABSTRAKT</vt:lpstr>
      <vt:lpstr>Schematické rozdelenie</vt:lpstr>
      <vt:lpstr>Časové vymedzenie</vt:lpstr>
      <vt:lpstr>CIEĽ</vt:lpstr>
      <vt:lpstr>Prvá časť</vt:lpstr>
      <vt:lpstr> 2. Za dva a pol roka Pán udelí Terézii viac ako tri dlhotrvajúce videnia, stále vyššieho rangu </vt:lpstr>
      <vt:lpstr>Nesústreďovať sa na detaily </vt:lpstr>
      <vt:lpstr>Sila Pánovho pohľadu</vt:lpstr>
      <vt:lpstr> 3. Pochopiť, že videnia sú len a len Pánovou záležitosťou </vt:lpstr>
      <vt:lpstr> 4. Rôzne videnia pre posilnenie a útechu duše </vt:lpstr>
      <vt:lpstr>Neľahká cesta</vt:lpstr>
      <vt:lpstr>DRUHÁ ČASŤ</vt:lpstr>
      <vt:lpstr>Teréziina reakcia</vt:lpstr>
      <vt:lpstr>Pomoc sv. Petra a Pavla</vt:lpstr>
      <vt:lpstr>  6. Teréziina obdivuhodná poslušnosť a Pánova dvojaká reakcia (skúšku schvaľuje, zákaz modlitby nazve týraním) </vt:lpstr>
      <vt:lpstr>Terézia a Pán</vt:lpstr>
      <vt:lpstr>Tretia časť</vt:lpstr>
      <vt:lpstr>Oslávené Pánove rany</vt:lpstr>
      <vt:lpstr>Čoraz väčšie dary a milosti</vt:lpstr>
      <vt:lpstr> 8. Pán začína plniť svoj sľub – prečo toto videnie nie je od diabla </vt:lpstr>
      <vt:lpstr> 9. Priveľký plač dieťaťa sa náhle utlmí jemným podaním nápoja </vt:lpstr>
      <vt:lpstr> 10. Rozdiel medzi túžbou duše po Bohu a túžbou, ktorú Boh vkladá do duše </vt:lpstr>
      <vt:lpstr>Prvý opis omilostenia</vt:lpstr>
      <vt:lpstr> 11. Čo znamená vidieť zranenú dušu </vt:lpstr>
      <vt:lpstr> 12. Snaha duše vrátiť lásku láskou až na smrť </vt:lpstr>
      <vt:lpstr> 13. Videnie anjela – Druhý opis omilostenia</vt:lpstr>
      <vt:lpstr>Ukončenie druhého opisu omilostenia</vt:lpstr>
      <vt:lpstr>Terézia Veľká a Bernini</vt:lpstr>
      <vt:lpstr>14. Efekty milosti transverberácie </vt:lpstr>
      <vt:lpstr>Teréziina vďačnosť</vt:lpstr>
      <vt:lpstr>Použitá literatúra</vt:lpstr>
      <vt:lpstr>Vďaka za pozornosť!</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Oslňujúca nádhera osláveného Pána je nad všetku ľudskú predstavivosť Terézia Veľká v 29. kapitole Knihy života</dc:title>
  <dc:creator>Uzivatel</dc:creator>
  <cp:lastModifiedBy>Uzivatel</cp:lastModifiedBy>
  <cp:revision>16</cp:revision>
  <dcterms:created xsi:type="dcterms:W3CDTF">2017-06-21T11:17:19Z</dcterms:created>
  <dcterms:modified xsi:type="dcterms:W3CDTF">2017-06-30T10:27:35Z</dcterms:modified>
</cp:coreProperties>
</file>