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F64C0DC0-48AC-478E-A0CC-397F1F6035DD}" type="datetimeFigureOut">
              <a:rPr lang="sk-SK" smtClean="0"/>
              <a:t>21. 11. 2017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4194110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F64C0DC0-48AC-478E-A0CC-397F1F6035DD}" type="datetimeFigureOut">
              <a:rPr lang="sk-SK" smtClean="0"/>
              <a:t>21. 11. 2017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3966747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F64C0DC0-48AC-478E-A0CC-397F1F6035DD}" type="datetimeFigureOut">
              <a:rPr lang="sk-SK" smtClean="0"/>
              <a:t>21. 11. 2017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133479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F64C0DC0-48AC-478E-A0CC-397F1F6035DD}" type="datetimeFigureOut">
              <a:rPr lang="sk-SK" smtClean="0"/>
              <a:t>21. 11. 2017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1271986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F64C0DC0-48AC-478E-A0CC-397F1F6035DD}" type="datetimeFigureOut">
              <a:rPr lang="sk-SK" smtClean="0"/>
              <a:t>21. 11. 2017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2811195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F64C0DC0-48AC-478E-A0CC-397F1F6035DD}" type="datetimeFigureOut">
              <a:rPr lang="sk-SK" smtClean="0"/>
              <a:t>21. 11. 2017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361937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F64C0DC0-48AC-478E-A0CC-397F1F6035DD}" type="datetimeFigureOut">
              <a:rPr lang="sk-SK" smtClean="0"/>
              <a:t>21. 11. 2017</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3956391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F64C0DC0-48AC-478E-A0CC-397F1F6035DD}" type="datetimeFigureOut">
              <a:rPr lang="sk-SK" smtClean="0"/>
              <a:t>21. 11. 2017</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1536895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F64C0DC0-48AC-478E-A0CC-397F1F6035DD}" type="datetimeFigureOut">
              <a:rPr lang="sk-SK" smtClean="0"/>
              <a:t>21. 11. 2017</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2748019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F64C0DC0-48AC-478E-A0CC-397F1F6035DD}" type="datetimeFigureOut">
              <a:rPr lang="sk-SK" smtClean="0"/>
              <a:t>21. 11. 2017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3473013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F64C0DC0-48AC-478E-A0CC-397F1F6035DD}" type="datetimeFigureOut">
              <a:rPr lang="sk-SK" smtClean="0"/>
              <a:t>21. 11. 2017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5171EB0-200D-4383-ACD0-99CE78D8D33A}" type="slidenum">
              <a:rPr lang="sk-SK" smtClean="0"/>
              <a:t>‹#›</a:t>
            </a:fld>
            <a:endParaRPr lang="sk-SK"/>
          </a:p>
        </p:txBody>
      </p:sp>
    </p:spTree>
    <p:extLst>
      <p:ext uri="{BB962C8B-B14F-4D97-AF65-F5344CB8AC3E}">
        <p14:creationId xmlns:p14="http://schemas.microsoft.com/office/powerpoint/2010/main" val="146472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C0DC0-48AC-478E-A0CC-397F1F6035DD}" type="datetimeFigureOut">
              <a:rPr lang="sk-SK" smtClean="0"/>
              <a:t>21. 11. 2017</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71EB0-200D-4383-ACD0-99CE78D8D33A}" type="slidenum">
              <a:rPr lang="sk-SK" smtClean="0"/>
              <a:t>‹#›</a:t>
            </a:fld>
            <a:endParaRPr lang="sk-SK"/>
          </a:p>
        </p:txBody>
      </p:sp>
    </p:spTree>
    <p:extLst>
      <p:ext uri="{BB962C8B-B14F-4D97-AF65-F5344CB8AC3E}">
        <p14:creationId xmlns:p14="http://schemas.microsoft.com/office/powerpoint/2010/main" val="3523442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Pán ukáže Terézii miesto v pekle, na ktoré sa mala dostať pre svoje skutky a nedbalý život, 32. kapitola Knihy života Terézie Veľkej</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Podnadpis 2"/>
          <p:cNvSpPr>
            <a:spLocks noGrp="1"/>
          </p:cNvSpPr>
          <p:nvPr>
            <p:ph type="subTitle" idx="1"/>
          </p:nvPr>
        </p:nvSpPr>
        <p:spPr/>
        <p:txBody>
          <a:bodyPr>
            <a:prstTxWarp prst="textStop">
              <a:avLst/>
            </a:prstTxWarp>
          </a:bodyPr>
          <a:lstStyle/>
          <a:p>
            <a:endPar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sk-SK"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Sr</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Dominika Alžbeta Dufferová</a:t>
            </a:r>
          </a:p>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Dom </a:t>
            </a:r>
            <a:r>
              <a:rPr lang="sk-SK"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Quo</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sk-SK"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Vadis</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22.11.2017</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78228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„Verím v život večný“</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Je to článok viery s eschatologickým zameraním. Človek, ktorý prijal Ježiša ako svojho Vykupiteľa a Spasiteľa – Mesiáša, spája svoju smrť s Ježišovou smrťou, chápe smrť ako príchod ku Kristovi a ako vstup do večného života. Tento článok viery zahŕňa v sebe </a:t>
            </a:r>
            <a:r>
              <a:rPr lang="sk-SK" u="sng" dirty="0"/>
              <a:t>osobitný súd,</a:t>
            </a:r>
            <a:r>
              <a:rPr lang="sk-SK" dirty="0"/>
              <a:t> </a:t>
            </a:r>
            <a:r>
              <a:rPr lang="sk-SK" u="sng" dirty="0"/>
              <a:t>nebo</a:t>
            </a:r>
            <a:r>
              <a:rPr lang="sk-SK" dirty="0"/>
              <a:t>, </a:t>
            </a:r>
            <a:r>
              <a:rPr lang="sk-SK" u="sng" dirty="0"/>
              <a:t>konečné očisťovanie</a:t>
            </a:r>
            <a:r>
              <a:rPr lang="sk-SK" dirty="0"/>
              <a:t> alebo </a:t>
            </a:r>
            <a:r>
              <a:rPr lang="sk-SK" u="sng" dirty="0"/>
              <a:t>očiste</a:t>
            </a:r>
            <a:r>
              <a:rPr lang="sk-SK" dirty="0"/>
              <a:t>c a </a:t>
            </a:r>
            <a:r>
              <a:rPr lang="sk-SK" u="sng" dirty="0"/>
              <a:t>peklo</a:t>
            </a:r>
            <a:r>
              <a:rPr lang="sk-SK" dirty="0"/>
              <a:t>. Nemôžeme byť zjednotení s Bohom, ak sa slobodne nerozhodneme milovať ho.</a:t>
            </a:r>
          </a:p>
          <a:p>
            <a:endParaRPr lang="sk-SK" dirty="0"/>
          </a:p>
        </p:txBody>
      </p:sp>
    </p:spTree>
    <p:extLst>
      <p:ext uri="{BB962C8B-B14F-4D97-AF65-F5344CB8AC3E}">
        <p14:creationId xmlns:p14="http://schemas.microsoft.com/office/powerpoint/2010/main" val="3695206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Osobitný súd</a:t>
            </a:r>
            <a:b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smtClean="0"/>
              <a:t>Smrťou sa končí život človeka na zemi, tzn. v čase, ktorý je otvorený na prijatie alebo odmietnutie Božej milosti, ktorá sa zjavila v Kristovi. Nový zákon hovorí o súde z hľadiska konečného stretnutia s Kristom pri jeho druhom príchode, ale aj o odplate bezprostredne po smrti každého človeka podľa jeho skutkov a jeho viery. </a:t>
            </a:r>
            <a:r>
              <a:rPr lang="de-DE" dirty="0" smtClean="0"/>
              <a:t>Na </a:t>
            </a:r>
            <a:r>
              <a:rPr lang="sk-SK" dirty="0" smtClean="0"/>
              <a:t>osobitnom súde každý človek dostáva hneď po smrti večnú odplatu vo svojej nesmrteľnej duši. Sú tu tri možnosti. Buď ide do neba, alebo prejde očisťovaním a potom do nebeskej blaženosti, alebo sa hneď naveky zatratí.</a:t>
            </a:r>
            <a:endParaRPr lang="sk-SK" dirty="0"/>
          </a:p>
        </p:txBody>
      </p:sp>
    </p:spTree>
    <p:extLst>
      <p:ext uri="{BB962C8B-B14F-4D97-AF65-F5344CB8AC3E}">
        <p14:creationId xmlns:p14="http://schemas.microsoft.com/office/powerpoint/2010/main" val="1312883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Nebo</a:t>
            </a:r>
            <a:b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Tí, čo zomierajú v Božej milosti a v priateľstve s Bohom a sú dokonale očistení, žijú naveky s Kristom, sú podobní Bohu, lebo ho vidia takého, aký je (1 </a:t>
            </a:r>
            <a:r>
              <a:rPr lang="sk-SK" dirty="0" err="1"/>
              <a:t>Jn</a:t>
            </a:r>
            <a:r>
              <a:rPr lang="sk-SK" dirty="0"/>
              <a:t> 3, 2), z tváre do tváre (1 Kor 13, 12). Vidia Pána Ježiša Krista a Božiu podstatu intuitívnym videním a aj z tváre do tváre bez sprostredkovania akéhokoľvek stvorenia. Tento dokonalý život s Trojicou, Pannou Máriou, anjelmi a blaženými sa nazýva „nebo“. Je to posledný cieľ človeka a splnenie jeho najhlbších túžob, stav vrcholnej a definitívnej blaženosti. Keďže Boh je transcendentný, možno ho vidieť len tak a vtedy, keď to on umožní a udelí človekovi takúto schopnosť. Videnie Boha v nebi nazývame oblažujúcim videním (</a:t>
            </a:r>
            <a:r>
              <a:rPr lang="sk-SK" i="1" dirty="0" err="1"/>
              <a:t>visio</a:t>
            </a:r>
            <a:r>
              <a:rPr lang="sk-SK" i="1" dirty="0"/>
              <a:t> </a:t>
            </a:r>
            <a:r>
              <a:rPr lang="sk-SK" i="1" dirty="0" err="1"/>
              <a:t>beatifica</a:t>
            </a:r>
            <a:r>
              <a:rPr lang="sk-SK" dirty="0"/>
              <a:t>).</a:t>
            </a:r>
          </a:p>
          <a:p>
            <a:endParaRPr lang="sk-SK" dirty="0"/>
          </a:p>
        </p:txBody>
      </p:sp>
    </p:spTree>
    <p:extLst>
      <p:ext uri="{BB962C8B-B14F-4D97-AF65-F5344CB8AC3E}">
        <p14:creationId xmlns:p14="http://schemas.microsoft.com/office/powerpoint/2010/main" val="1190771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Očistec</a:t>
            </a:r>
            <a:b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Tí, čo zomierajú v Božej milosti a v priateľstve s Bohom, ale nie sú dokonale očistení, hoci sú si istí svojou večnou spásou, podstupujú po svojej smrti očisťovanie, aby dosiahli svätosť a tak vošli do nebeskej radosti. Pred posledným súdom je za niektoré ľahké viny očistný oheň. Kristus hovorí, že ak sa niekto rúhal proti Duchu Svätému, neodpustí sa mu ani v tomto veku, ani v budúcom (Mt 12, 31). Z toho vyplýva, že niektoré viny môžu byť odpustené v tomto veku, iné v budúcom. Za také duše sa treba modliť, obetovať a prosiť, najmä pri eucharistickej obeti. Ak sa po očistení sa oddelia od trpiacej Cirkvi (v očistci) a pripoja sa k oslávenej Cirkvi – dostanú do neba, prihovárajú sa za trpiacu i putujúcu Cirkev, t. j. za tých, čo sa ešte nachádzajú v čase a priestore na tejto zemi.</a:t>
            </a:r>
          </a:p>
          <a:p>
            <a:endParaRPr lang="sk-SK" dirty="0"/>
          </a:p>
        </p:txBody>
      </p:sp>
    </p:spTree>
    <p:extLst>
      <p:ext uri="{BB962C8B-B14F-4D97-AF65-F5344CB8AC3E}">
        <p14:creationId xmlns:p14="http://schemas.microsoft.com/office/powerpoint/2010/main" val="3785249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Peklo</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smtClean="0"/>
              <a:t>Nemôžeme však milovať Boha, ak ťažko hrešíme proti nemu, proti svojmu blížnemu alebo proti sebe samým. „Kto nemiluje, ostáva v smrti. Každý, kto nenávidí svojho brata, je vrah. A viete, že ani jeden vrah nemá v sebe večný život“ (1Jn 3, 14-15). Boh nikoho nepredurčuje na to, aby šiel do pekla. To predpokladá dobrovoľné odvrátenie sa od Boha, čo je smrteľný hriech a zotrvanie v tom odvrátení až do konca. Vzkriesenie všetkých mŕtvych – spravodlivých i nespravodlivých sa odohrá pred </a:t>
            </a:r>
            <a:r>
              <a:rPr lang="sk-SK" u="sng" dirty="0" smtClean="0"/>
              <a:t>posledným súdom</a:t>
            </a:r>
            <a:r>
              <a:rPr lang="de-DE" dirty="0" smtClean="0"/>
              <a:t>. </a:t>
            </a:r>
            <a:r>
              <a:rPr lang="sk-SK" dirty="0"/>
              <a:t>Porov. KKC, s.264-267.</a:t>
            </a:r>
          </a:p>
          <a:p>
            <a:endParaRPr lang="sk-SK" dirty="0"/>
          </a:p>
        </p:txBody>
      </p:sp>
    </p:spTree>
    <p:extLst>
      <p:ext uri="{BB962C8B-B14F-4D97-AF65-F5344CB8AC3E}">
        <p14:creationId xmlns:p14="http://schemas.microsoft.com/office/powerpoint/2010/main" val="4169185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Spečatený osud navždy</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To bude hodina, keď všetci v hroboch počujú... hlas Syna človeka a vyjdú. Tí, čo robili dobre, budú vzkriesení pre život, a tí, čo páchali zlo, budú vzkriesení na odsúdenie (</a:t>
            </a:r>
            <a:r>
              <a:rPr lang="sk-SK" dirty="0" err="1"/>
              <a:t>Jn</a:t>
            </a:r>
            <a:r>
              <a:rPr lang="sk-SK" dirty="0"/>
              <a:t> 5, 28-29). Vtedy Kristus príde vo svojej sláve a s ním všetci anjeli, zhromaždia sa pred ním všetky národy a od oddelí jedných od druhých, ako pastier oddeľuje ovce od capov. Ovce si postaví sprava, capov zľava. A títo pôjdu do večného trápenia, kým spravodliví do večného života (Mt 25, 31-33.46). Aj žalm spomína, že všetko, čo robia zlí, sa zaznamenáva, a oni o tom nevedia. Keď príde viditeľne náš Boh, nebude mlčať (Ž 50, 3).</a:t>
            </a:r>
          </a:p>
          <a:p>
            <a:endParaRPr lang="sk-SK" dirty="0"/>
          </a:p>
        </p:txBody>
      </p:sp>
    </p:spTree>
    <p:extLst>
      <p:ext uri="{BB962C8B-B14F-4D97-AF65-F5344CB8AC3E}">
        <p14:creationId xmlns:p14="http://schemas.microsoft.com/office/powerpoint/2010/main" val="3287552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Sv. Augustín o osude zatratencov</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pPr marL="0" indent="0">
              <a:buNone/>
            </a:pPr>
            <a:r>
              <a:rPr lang="sk-SK" dirty="0" smtClean="0"/>
              <a:t> </a:t>
            </a:r>
            <a:r>
              <a:rPr lang="sk-SK" dirty="0"/>
              <a:t>Potom sa obráti aj k tým, čo sú zľava: Na zemi som vám nechal svojich najbiednejších. Ja, ako Hlava, povie, som sedel v nebi po pravici Otca, ale moje údy na zemi sa trápili, moje údy na zemi trpeli núdzu. Keby ste boli niečo dali mojim údom, váš dar by bol došiel aj k Hlave. A boli by ste spoznali, že keď som vám na zemi nechal svojich najbiednejších, ustanovil som vám doručovateľov, ktorí by prinášali vaše skutky do mojej pokladnice. A vy ste im nevložili do rúk nič, preto ste u mňa nič nenašli.</a:t>
            </a:r>
          </a:p>
          <a:p>
            <a:r>
              <a:rPr lang="sk-SK" dirty="0" smtClean="0"/>
              <a:t>Takíto teda odídu do „neuhasiteľného ohňa“, do ohnivej pece (Mt 13, 41-42), tam, kde je plač a škrípanie zubami.</a:t>
            </a:r>
            <a:endParaRPr lang="sk-SK" dirty="0"/>
          </a:p>
        </p:txBody>
      </p:sp>
    </p:spTree>
    <p:extLst>
      <p:ext uri="{BB962C8B-B14F-4D97-AF65-F5344CB8AC3E}">
        <p14:creationId xmlns:p14="http://schemas.microsoft.com/office/powerpoint/2010/main" val="2249832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Posledný súd</a:t>
            </a:r>
          </a:p>
        </p:txBody>
      </p:sp>
      <p:sp>
        <p:nvSpPr>
          <p:cNvPr id="3" name="Zástupný symbol obsahu 2"/>
          <p:cNvSpPr>
            <a:spLocks noGrp="1"/>
          </p:cNvSpPr>
          <p:nvPr>
            <p:ph idx="1"/>
          </p:nvPr>
        </p:nvSpPr>
        <p:spPr/>
        <p:txBody>
          <a:bodyPr/>
          <a:lstStyle/>
          <a:p>
            <a:r>
              <a:rPr lang="sk-SK" dirty="0" smtClean="0"/>
              <a:t>Posledný súd nastane počas </a:t>
            </a:r>
            <a:r>
              <a:rPr lang="sk-SK" dirty="0" err="1" smtClean="0"/>
              <a:t>parúzie</a:t>
            </a:r>
            <a:r>
              <a:rPr lang="sk-SK" dirty="0" smtClean="0"/>
              <a:t> – vo chvíli Kristovho slávneho druhého príchodu. Iba Otec pozná tú hodinu a deň, len on rozhoduje o jeho príchode. Vtedy skrze svojho Syna </a:t>
            </a:r>
            <a:r>
              <a:rPr lang="sk-SK" dirty="0" err="1" smtClean="0"/>
              <a:t>Ježíša</a:t>
            </a:r>
            <a:r>
              <a:rPr lang="sk-SK" dirty="0" smtClean="0"/>
              <a:t> Krista – Sudcu živých i mŕtvych vynesie svoj definitívny rozsudok nad celými dejinami i každým človekom</a:t>
            </a:r>
            <a:r>
              <a:rPr lang="de-DE" dirty="0" smtClean="0"/>
              <a:t>. </a:t>
            </a:r>
            <a:endParaRPr lang="sk-SK" dirty="0"/>
          </a:p>
        </p:txBody>
      </p:sp>
    </p:spTree>
    <p:extLst>
      <p:ext uri="{BB962C8B-B14F-4D97-AF65-F5344CB8AC3E}">
        <p14:creationId xmlns:p14="http://schemas.microsoft.com/office/powerpoint/2010/main" val="3513671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Posled</a:t>
            </a:r>
            <a:r>
              <a:rPr lang="de-DE"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ný</a:t>
            </a:r>
            <a:r>
              <a:rPr lang="de-DE"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zmyslel celého diel</a:t>
            </a:r>
            <a:r>
              <a:rPr lang="de-DE"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stvorenia </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Spoznáme posledný zmyslel celého diela stvorenia a pochopíme ekonómiu spásy i posledný cieľ obdivuhodnej cesty, ktorou Božia prozreteľnosť viedla všetko k poslednému cieľu. Posledný súd ukáže, že Božia spravodlivosť víťazí nad všetkou neprávosťou, ktorých sa dopustili, i to, že Božia láska je silnejšia ako smrť (Porov. Pies 8, 6).</a:t>
            </a:r>
          </a:p>
          <a:p>
            <a:r>
              <a:rPr lang="sk-SK" dirty="0" smtClean="0"/>
              <a:t>Posledný súd svojím posolstvom nás vyzýva na obrátenie, kým ešte Boh dáva ľuďom šancu a milostivý čas, ktorý </a:t>
            </a:r>
            <a:r>
              <a:rPr lang="de-DE" dirty="0" smtClean="0"/>
              <a:t>je </a:t>
            </a:r>
            <a:r>
              <a:rPr lang="sk-SK" dirty="0" smtClean="0"/>
              <a:t>dňom spásy </a:t>
            </a:r>
            <a:r>
              <a:rPr lang="de-DE" dirty="0" smtClean="0"/>
              <a:t>(</a:t>
            </a:r>
            <a:r>
              <a:rPr lang="de-DE" dirty="0"/>
              <a:t>2 Kor 6, 2)</a:t>
            </a:r>
            <a:endParaRPr lang="sk-SK" dirty="0"/>
          </a:p>
        </p:txBody>
      </p:sp>
    </p:spTree>
    <p:extLst>
      <p:ext uri="{BB962C8B-B14F-4D97-AF65-F5344CB8AC3E}">
        <p14:creationId xmlns:p14="http://schemas.microsoft.com/office/powerpoint/2010/main" val="4061293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Nová sekcia referovania (32. – 36. kapitola) Knihy života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de-DE" dirty="0"/>
              <a:t>Po </a:t>
            </a:r>
            <a:r>
              <a:rPr lang="sk-SK" dirty="0" smtClean="0"/>
              <a:t>opisovaní najskvostnejších milostí, ktoré Pán udelil sv. Terézii, v tejto kapitole a v nasledujúcich štyroch, bude reč o apoštolskej činnosti svätice. Pozornosť upriami najprv na videnie pekla. Z neho vychádza najprv osobné rozhodnutie Terézie žiť vlastné povolanie s najväčšou možnou dokonalosťou, zaviaže sa sľubom dokonalosti. Hneď potom nasleduje uskutočnenie myšlienky otvoriť malý dom s vybranou skupinou nasledovníčok. </a:t>
            </a:r>
            <a:endParaRPr lang="sk-SK" dirty="0"/>
          </a:p>
        </p:txBody>
      </p:sp>
    </p:spTree>
    <p:extLst>
      <p:ext uri="{BB962C8B-B14F-4D97-AF65-F5344CB8AC3E}">
        <p14:creationId xmlns:p14="http://schemas.microsoft.com/office/powerpoint/2010/main" val="1904233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OBSAH</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b="1" dirty="0"/>
              <a:t>Úvod</a:t>
            </a:r>
            <a:endParaRPr lang="sk-SK" dirty="0"/>
          </a:p>
          <a:p>
            <a:r>
              <a:rPr lang="sk-SK" b="1" dirty="0" smtClean="0"/>
              <a:t>Hriech</a:t>
            </a:r>
            <a:r>
              <a:rPr lang="de-DE" b="1" dirty="0" smtClean="0"/>
              <a:t> </a:t>
            </a:r>
            <a:r>
              <a:rPr lang="de-DE" b="1" dirty="0"/>
              <a:t>– </a:t>
            </a:r>
            <a:r>
              <a:rPr lang="sk-SK" b="1" dirty="0" smtClean="0"/>
              <a:t>čin proti rozumu </a:t>
            </a:r>
            <a:r>
              <a:rPr lang="de-DE" b="1" dirty="0" smtClean="0"/>
              <a:t>a </a:t>
            </a:r>
            <a:r>
              <a:rPr lang="sk-SK" b="1" dirty="0" smtClean="0"/>
              <a:t>príčina zatratenia</a:t>
            </a:r>
          </a:p>
          <a:p>
            <a:r>
              <a:rPr lang="sk-SK" b="1" dirty="0"/>
              <a:t>Peklo – odplata </a:t>
            </a:r>
            <a:r>
              <a:rPr lang="sk-SK" b="1" dirty="0" smtClean="0"/>
              <a:t>za </a:t>
            </a:r>
            <a:r>
              <a:rPr lang="sk-SK" b="1" dirty="0"/>
              <a:t>zotrvanie v </a:t>
            </a:r>
            <a:r>
              <a:rPr lang="sk-SK" b="1" dirty="0" smtClean="0"/>
              <a:t>hriechu</a:t>
            </a:r>
          </a:p>
          <a:p>
            <a:r>
              <a:rPr lang="sk-SK" b="1" dirty="0"/>
              <a:t>Výzva k zodpovednosti </a:t>
            </a:r>
            <a:r>
              <a:rPr lang="sk-SK" b="1" dirty="0" smtClean="0"/>
              <a:t>za</a:t>
            </a:r>
            <a:r>
              <a:rPr lang="sk-SK" b="1" dirty="0"/>
              <a:t> </a:t>
            </a:r>
            <a:r>
              <a:rPr lang="sk-SK" b="1" dirty="0" smtClean="0"/>
              <a:t>vlastnú slobodu</a:t>
            </a:r>
          </a:p>
          <a:p>
            <a:r>
              <a:rPr lang="sk-SK" b="1" dirty="0"/>
              <a:t>„Verím v život večný</a:t>
            </a:r>
            <a:r>
              <a:rPr lang="sk-SK" b="1" dirty="0" smtClean="0"/>
              <a:t>“ - </a:t>
            </a:r>
            <a:r>
              <a:rPr lang="sk-SK" u="sng" dirty="0" smtClean="0"/>
              <a:t>osobitný</a:t>
            </a:r>
            <a:r>
              <a:rPr lang="de-DE" u="sng" dirty="0" smtClean="0"/>
              <a:t> </a:t>
            </a:r>
            <a:r>
              <a:rPr lang="sk-SK" u="sng" dirty="0" smtClean="0"/>
              <a:t>sú</a:t>
            </a:r>
            <a:r>
              <a:rPr lang="de-DE" u="sng" dirty="0" smtClean="0"/>
              <a:t>d</a:t>
            </a:r>
            <a:endParaRPr lang="sk-SK" u="sng" dirty="0" smtClean="0"/>
          </a:p>
          <a:p>
            <a:r>
              <a:rPr lang="sk-SK" u="sng" dirty="0" smtClean="0"/>
              <a:t>nebo</a:t>
            </a:r>
            <a:r>
              <a:rPr lang="sk-SK" dirty="0" smtClean="0"/>
              <a:t>,</a:t>
            </a:r>
            <a:r>
              <a:rPr lang="de-DE" dirty="0" smtClean="0"/>
              <a:t> </a:t>
            </a:r>
            <a:r>
              <a:rPr lang="sk-SK" u="sng" dirty="0" smtClean="0"/>
              <a:t>konečné očisťovanie</a:t>
            </a:r>
            <a:r>
              <a:rPr lang="sk-SK" dirty="0" smtClean="0"/>
              <a:t> alebo </a:t>
            </a:r>
            <a:r>
              <a:rPr lang="sk-SK" u="sng" dirty="0" smtClean="0"/>
              <a:t>očiste</a:t>
            </a:r>
            <a:r>
              <a:rPr lang="sk-SK" dirty="0" smtClean="0"/>
              <a:t>c </a:t>
            </a:r>
            <a:r>
              <a:rPr lang="de-DE" dirty="0" smtClean="0"/>
              <a:t>a</a:t>
            </a:r>
            <a:r>
              <a:rPr lang="de-DE" dirty="0"/>
              <a:t> </a:t>
            </a:r>
            <a:r>
              <a:rPr lang="sk-SK" u="sng" dirty="0" smtClean="0"/>
              <a:t>peklo</a:t>
            </a:r>
          </a:p>
          <a:p>
            <a:endParaRPr lang="sk-SK" dirty="0"/>
          </a:p>
          <a:p>
            <a:endParaRPr lang="sk-SK" dirty="0"/>
          </a:p>
          <a:p>
            <a:endParaRPr lang="sk-SK" dirty="0"/>
          </a:p>
          <a:p>
            <a:endParaRPr lang="sk-SK" dirty="0"/>
          </a:p>
        </p:txBody>
      </p:sp>
    </p:spTree>
    <p:extLst>
      <p:ext uri="{BB962C8B-B14F-4D97-AF65-F5344CB8AC3E}">
        <p14:creationId xmlns:p14="http://schemas.microsoft.com/office/powerpoint/2010/main" val="876637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Nové udalosti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smtClean="0"/>
              <a:t>To, čo charakterizuje tento nový opis udalostí, je epizóda s rôznymi aktérmi, je to predovšetkým Pán, potom priatelia, predstavení, ľudia z mesta, mníšky z kláštora Vtelenia, istý dominikánsky teológ, ktorými je hlavný protagonista – Terézia a jej vnútorný Hovorca – alternovaný</a:t>
            </a:r>
            <a:r>
              <a:rPr lang="de-DE" dirty="0" smtClean="0"/>
              <a:t>. </a:t>
            </a:r>
            <a:endParaRPr lang="sk-SK" dirty="0"/>
          </a:p>
        </p:txBody>
      </p:sp>
    </p:spTree>
    <p:extLst>
      <p:ext uri="{BB962C8B-B14F-4D97-AF65-F5344CB8AC3E}">
        <p14:creationId xmlns:p14="http://schemas.microsoft.com/office/powerpoint/2010/main" val="868394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Tri časti kapitoly</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smtClean="0"/>
              <a:t>Schéma referátu je vyznačená troma časťami, od 1.-8. článok je to vízia pekla a jej okamžité efekty, od 9.-18. článok opisuje dvojaké rozhodnutie Terézie: žiť dokonalý život a založiť dom. Články 14-18 predstavujú spleť náhľadov, kladných y záporných. Ide o tvrdú opozíciu, o hľadanie pomoci u istého teológa. Obdobie, v ktorom sa hýbeme, je rok 1560. Vybavovania pre založenie domu trvajú od roku 1560 po rok 1562. Autorka má vtedy 45 a 47 rokov</a:t>
            </a:r>
            <a:endParaRPr lang="sk-SK" dirty="0"/>
          </a:p>
        </p:txBody>
      </p:sp>
    </p:spTree>
    <p:extLst>
      <p:ext uri="{BB962C8B-B14F-4D97-AF65-F5344CB8AC3E}">
        <p14:creationId xmlns:p14="http://schemas.microsoft.com/office/powerpoint/2010/main" val="85054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Opis pekla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K</a:t>
            </a:r>
            <a:r>
              <a:rPr lang="sk-SK" dirty="0" smtClean="0"/>
              <a:t>eď sa  raz Terézia modlila</a:t>
            </a:r>
            <a:r>
              <a:rPr lang="de-DE" dirty="0" smtClean="0"/>
              <a:t>, v</a:t>
            </a:r>
            <a:r>
              <a:rPr lang="de-DE" dirty="0"/>
              <a:t> </a:t>
            </a:r>
            <a:r>
              <a:rPr lang="sk-SK" dirty="0" smtClean="0"/>
              <a:t>okamihu</a:t>
            </a:r>
            <a:r>
              <a:rPr lang="de-DE" dirty="0" smtClean="0"/>
              <a:t> </a:t>
            </a:r>
            <a:r>
              <a:rPr lang="sk-SK" dirty="0" smtClean="0"/>
              <a:t>sa dostala</a:t>
            </a:r>
            <a:r>
              <a:rPr lang="de-DE" dirty="0" smtClean="0"/>
              <a:t>, </a:t>
            </a:r>
            <a:r>
              <a:rPr lang="sk-SK" dirty="0" smtClean="0"/>
              <a:t>ani nevie ako, do pekla. Pochopila, že Pán chcel, aby videla miesto, ktoré jej diabli pripravili a ktoré si zaslúžila za svoje hriechy. Bol to krátky okamih, ale akoby trval mnohé roky, je nemožné naň zabudnúť. Zdalo sa jej ako by vstupovala do slepej uličky, veľmi dlhej a tesnej vyhne či pece, veľmi nízkej, tmavej a úzkej. Dlážka sa jej zdala ako z vody z veľmi špinavého a smradľavého bahna s hnilobným zápachom s množstvom vošiek. Na konci bola akási dutina v stene, akoby nejaká skriňa, do ktorej ju vopchali.</a:t>
            </a:r>
            <a:endParaRPr lang="sk-SK" dirty="0"/>
          </a:p>
        </p:txBody>
      </p:sp>
    </p:spTree>
    <p:extLst>
      <p:ext uri="{BB962C8B-B14F-4D97-AF65-F5344CB8AC3E}">
        <p14:creationId xmlns:p14="http://schemas.microsoft.com/office/powerpoint/2010/main" val="2412110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Rozdiel medzi cestou a miestom</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de-DE" dirty="0"/>
              <a:t>Toto </a:t>
            </a:r>
            <a:r>
              <a:rPr lang="sk-SK" dirty="0" smtClean="0"/>
              <a:t>všetko sa jej zdalo slastným v porovnaní s tým, čo tam cítila. To sa nedá ani zveličiť ani mať, ani pochopiť. Cítila ako oheň v duši a nedokáže to ani povedať ako. Telesné bolesti tak neznesiteľné. Ona, čo si už na zemi vytrpela tak kruté telesné bolesti, že jej lekári povedali, že väčšie ani nemožno pretrpieť (jej to chytilo všetky nervy a stočilo ju to do klbka a skúsila aj iné trýznenie od démonov), zistila, že boli ničím v porovnaní s terajšími bolesťami a najmä s vedomím, že nikdy nemajú prestať</a:t>
            </a:r>
            <a:r>
              <a:rPr lang="de-DE" dirty="0" smtClean="0"/>
              <a:t>.</a:t>
            </a:r>
            <a:endParaRPr lang="sk-SK" b="1" dirty="0"/>
          </a:p>
        </p:txBody>
      </p:sp>
    </p:spTree>
    <p:extLst>
      <p:ext uri="{BB962C8B-B14F-4D97-AF65-F5344CB8AC3E}">
        <p14:creationId xmlns:p14="http://schemas.microsoft.com/office/powerpoint/2010/main" val="1575504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Agónia duše a zúfanie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de-DE" dirty="0"/>
              <a:t>Toto je </a:t>
            </a:r>
            <a:r>
              <a:rPr lang="sk-SK" dirty="0" smtClean="0"/>
              <a:t>však nič v porovnaní s agóniou duše, tlakom, dusením a tak citeľným zármutkom, zúfalou nespokojnosťou. Lebo keby povedala, že niekto jej trhá dušu, je málo, pretože sa zdá, že druhý mu berie život. Ale teraz to vníma tak, že duša sama sa trhá na kusy. Ide o prípad, kedy nevie ako vzplanie vnútorný oheň so zúfalosťou nad tak hrozným trápením a bolesťami. Nevidela, kto jej to dával, ale cítila, ako ju pália a vnútorné zúfanie bolo to najhoršie.</a:t>
            </a:r>
            <a:endParaRPr lang="sk-SK" dirty="0"/>
          </a:p>
        </p:txBody>
      </p:sp>
    </p:spTree>
    <p:extLst>
      <p:ext uri="{BB962C8B-B14F-4D97-AF65-F5344CB8AC3E}">
        <p14:creationId xmlns:p14="http://schemas.microsoft.com/office/powerpoint/2010/main" val="2325510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Bolesť z videnia vo tme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de-DE" dirty="0"/>
              <a:t>Bola na </a:t>
            </a:r>
            <a:r>
              <a:rPr lang="sk-SK" dirty="0" smtClean="0"/>
              <a:t>tak hnilobnom mieste, kde nemohla očakávať nijakú útechu, kde si nemohla sadnúť, ani ľahnúť, v diere vydlabanej v stene. Už pohľad na steny bol príšerný, sužujúci, bez svetla, temnoty. Len nechápe, ako mohla vidieť vo tme to, z čoho boleli jej oči. Pán nechcel, aby videla viac z pekla. Popri tomto videní spomína si na iné videnie o hrozných veciach, trest za niektoré neresti. Čo sa týka zraku, aj keď videla hrozné veci, nebála sa ich veľmi, lebo necítila bolesť.</a:t>
            </a:r>
            <a:endParaRPr lang="sk-SK" dirty="0"/>
          </a:p>
        </p:txBody>
      </p:sp>
    </p:spTree>
    <p:extLst>
      <p:ext uri="{BB962C8B-B14F-4D97-AF65-F5344CB8AC3E}">
        <p14:creationId xmlns:p14="http://schemas.microsoft.com/office/powerpoint/2010/main" val="2354015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Nič sa nedeje bez Božieho dopustenia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smtClean="0"/>
              <a:t>Teraz však Pán chcel, aby niečo aj pocítila a pretrpela. Nechápe ako, ale má vnútornú istotu o tom, že Pán chcel, aby vlastnými očami videla odkiaľ ju Pánovo milosrdenstvo vyslobodilo. Iné je o niečom počuť alebo čítať, iné je skúsiť to na vlastnej koži. Ako je rozdiel medzi nákresom a skutočným predmetom, taký je rozdiel medzi obariť sa niečím v tomto živote a medzi tamtým ohňom</a:t>
            </a:r>
            <a:r>
              <a:rPr lang="de-DE" dirty="0" smtClean="0"/>
              <a:t>.</a:t>
            </a:r>
            <a:endParaRPr lang="sk-SK" dirty="0"/>
          </a:p>
        </p:txBody>
      </p:sp>
    </p:spTree>
    <p:extLst>
      <p:ext uri="{BB962C8B-B14F-4D97-AF65-F5344CB8AC3E}">
        <p14:creationId xmlns:p14="http://schemas.microsoft.com/office/powerpoint/2010/main" val="652954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Efekty zážitku pekla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Ostala celá bez seba – a aj vo chvíli, keď o tom píše (prešlo už takmer šesť rokov odvtedy, čo to skúsila). Stalo sa to v roku 1560, píše o tom v roku 1565. Niet ťažkostí a bolestí, ktoré by sa jej nezdali ničím v porovnaní s tým čo zažila o pekle. Zdá sa jej, že mi ľudia sa sťažujeme len tak, pre nič za nič. Jednu z najväčších milostí, ktoré jej Pán udelil cez túto hroznú skúsenosť, priznáva svätica, bola milosť, že stratila strach z trampôt a protirečení tohto života a zároveň získala snahu pretrpieť ich a vzdávať vďaky Pánovi, ktorý ju oslobodil od toho, čo je večné a hrozné.</a:t>
            </a:r>
          </a:p>
          <a:p>
            <a:endParaRPr lang="sk-SK" dirty="0"/>
          </a:p>
        </p:txBody>
      </p:sp>
    </p:spTree>
    <p:extLst>
      <p:ext uri="{BB962C8B-B14F-4D97-AF65-F5344CB8AC3E}">
        <p14:creationId xmlns:p14="http://schemas.microsoft.com/office/powerpoint/2010/main" val="3994726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Ľahké znášanie ťažkostí</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Po tejto skúsenosti sa jej všetko zdá ľahké v porovnaní s jediným momentom, ktoré pretrpela tam. Hrozí sa nad tým, ako často čítala knihy, kde sa to čo dalo vyrozumieť z pekelných múk, ako sa toho nebála a vôbec nechápala o čom to je. Kde bola vtedy? Pýta sa sama seba. Ako to, že si nevšimla, že svojou nedbalosťou a skutkami si mohla „zaslúžiť“ tak hrozné miesto? A vzdáva vďaky Pánovej dobrote.</a:t>
            </a:r>
          </a:p>
          <a:p>
            <a:endParaRPr lang="sk-SK" dirty="0"/>
          </a:p>
        </p:txBody>
      </p:sp>
    </p:spTree>
    <p:extLst>
      <p:ext uri="{BB962C8B-B14F-4D97-AF65-F5344CB8AC3E}">
        <p14:creationId xmlns:p14="http://schemas.microsoft.com/office/powerpoint/2010/main" val="2363614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Bolesť nad zatratenými katolíkmi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Ďalšiu vec, ktorú si svätica všimla, že dostala od Pána, je obrovská bolesť a ľútosť voči mnohým, zvlášť luteránskym dušiam, ktoré sa dostali na toto miesto, ktoré predtým boli členmi Cirkvi. Za záchranu čo len jednej jedinej takej duše by urobila čokoľvek a vytrpela by mnoho smrtí za ňu. Terézia vnímala s nesmiernou bolesťou, ako diabol denne odvádza mnoho duší do večného ohňa.</a:t>
            </a:r>
          </a:p>
          <a:p>
            <a:endParaRPr lang="sk-SK" dirty="0"/>
          </a:p>
        </p:txBody>
      </p:sp>
    </p:spTree>
    <p:extLst>
      <p:ext uri="{BB962C8B-B14F-4D97-AF65-F5344CB8AC3E}">
        <p14:creationId xmlns:p14="http://schemas.microsoft.com/office/powerpoint/2010/main" val="196445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r>
            <a:br>
              <a:rPr lang="sk-SK" dirty="0" smtClean="0"/>
            </a:br>
            <a:r>
              <a:rPr lang="sk-SK" b="1" dirty="0" smtClean="0"/>
              <a:t>Nová sekcia referovania (32. – 36. kapitola) Knihy života</a:t>
            </a:r>
            <a:r>
              <a:rPr lang="sk-SK" dirty="0" smtClean="0"/>
              <a:t/>
            </a:r>
            <a:br>
              <a:rPr lang="sk-SK" dirty="0" smtClean="0"/>
            </a:br>
            <a:endParaRPr lang="sk-SK" dirty="0"/>
          </a:p>
        </p:txBody>
      </p:sp>
      <p:sp>
        <p:nvSpPr>
          <p:cNvPr id="3" name="Zástupný symbol obsahu 2"/>
          <p:cNvSpPr>
            <a:spLocks noGrp="1"/>
          </p:cNvSpPr>
          <p:nvPr>
            <p:ph idx="1"/>
          </p:nvPr>
        </p:nvSpPr>
        <p:spPr/>
        <p:txBody>
          <a:bodyPr/>
          <a:lstStyle/>
          <a:p>
            <a:r>
              <a:rPr lang="sk-SK" b="1" dirty="0"/>
              <a:t>Opis </a:t>
            </a:r>
            <a:r>
              <a:rPr lang="sk-SK" b="1" dirty="0" smtClean="0"/>
              <a:t>pekla Teréziou Veľkou</a:t>
            </a:r>
          </a:p>
          <a:p>
            <a:r>
              <a:rPr lang="sk-SK" b="1" dirty="0"/>
              <a:t>Efekty zážitku pekla</a:t>
            </a:r>
            <a:endParaRPr lang="sk-SK" dirty="0"/>
          </a:p>
          <a:p>
            <a:r>
              <a:rPr lang="sk-SK" b="1" dirty="0"/>
              <a:t>Dvojaké rozhodnutie: Dokonale žiť svoje povolanie a založiť kláštor sv. Jozefa</a:t>
            </a:r>
            <a:endParaRPr lang="sk-SK" dirty="0"/>
          </a:p>
          <a:p>
            <a:r>
              <a:rPr lang="sk-SK" b="1" dirty="0"/>
              <a:t>Spleť nepríjemností a prenasledovania</a:t>
            </a:r>
            <a:endParaRPr lang="sk-SK" dirty="0"/>
          </a:p>
          <a:p>
            <a:r>
              <a:rPr lang="sk-SK" b="1" dirty="0"/>
              <a:t>Prvý kláštor bosých karmelitánok</a:t>
            </a:r>
            <a:endParaRPr lang="sk-SK" dirty="0"/>
          </a:p>
          <a:p>
            <a:r>
              <a:rPr lang="sk-SK" b="1" dirty="0"/>
              <a:t>Záver</a:t>
            </a:r>
            <a:endParaRPr lang="sk-SK" dirty="0"/>
          </a:p>
          <a:p>
            <a:endParaRPr lang="sk-SK" dirty="0"/>
          </a:p>
          <a:p>
            <a:endParaRPr lang="sk-SK" dirty="0"/>
          </a:p>
        </p:txBody>
      </p:sp>
    </p:spTree>
    <p:extLst>
      <p:ext uri="{BB962C8B-B14F-4D97-AF65-F5344CB8AC3E}">
        <p14:creationId xmlns:p14="http://schemas.microsoft.com/office/powerpoint/2010/main" val="4097653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Nebezpečenstvo byť spokojný so sebou</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Uvažuje o tom, ako napriek tomu, že sa trocha predsa len starala o svoju dušu, že nemala sklon ohovárať niekoho, ani nikomu nechcela robiť zlo, ani nezávidela nikomu, nebola lakomá, že napriek tomu, že bola nedbalá, usilovala sa o bázeň Božiu, si zaslúžila také hrozné miesto v pekle. Zreteľne spoznala,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aké nebezpečné je uspokojiť sa so sebou</a:t>
            </a:r>
            <a:r>
              <a:rPr lang="sk-SK" dirty="0"/>
              <a:t>. Na každom kroku môže človek upadnúť do smrteľného hriechu. Len cez lásku k Bohu sme schopní vyhnúť sa príležitostiam, lebo Pán nám pomôže, ako pomohol Terézii. Len On vie zabrániť tomu, aby sme neupadli do hriechu.</a:t>
            </a:r>
          </a:p>
          <a:p>
            <a:endParaRPr lang="sk-SK" dirty="0"/>
          </a:p>
        </p:txBody>
      </p:sp>
    </p:spTree>
    <p:extLst>
      <p:ext uri="{BB962C8B-B14F-4D97-AF65-F5344CB8AC3E}">
        <p14:creationId xmlns:p14="http://schemas.microsoft.com/office/powerpoint/2010/main" val="2344145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Vďačnosť za záchranu</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Terézia ďakuje Bohu za zjavenie slávy pre dobrých a trestu, ktorý očakáva zlých. Toto všetko ju upevnilo v presvedčení a rozhodnutí opustiť svet a žiť jedine pre Boha. On je slastným Dobrom pre každého, kto ho miluje.</a:t>
            </a:r>
          </a:p>
          <a:p>
            <a:endParaRPr lang="sk-SK" dirty="0"/>
          </a:p>
        </p:txBody>
      </p:sp>
    </p:spTree>
    <p:extLst>
      <p:ext uri="{BB962C8B-B14F-4D97-AF65-F5344CB8AC3E}">
        <p14:creationId xmlns:p14="http://schemas.microsoft.com/office/powerpoint/2010/main" val="8412265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Dvojaké</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rozhodnutie</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Dokonale</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žiť</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svoje</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povolanie</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založiť</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kláštor</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de-DE"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sv</a:t>
            </a:r>
            <a:r>
              <a:rPr lang="de-DE"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Jozefa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Terézia uvažovala, čo spraví pre Boha, ktorý ju vyslobodil od večného zla. Rozhodla sa, že bude zachovávať Regulu svojho rádu s najväčšou možnou dokonalosťou. Na druhom mieste si všimla, že rehoľníčky jej rádu žili podľa uvoľnenej regule, nie podľa pôvodnej a prísnej. Dom, v ktorom žila, bol veľký a bohatý, mal mnoho členov a veľa darov. Pochopila, že démon by mal veľa príležitostí dostať ju preč z kláštora a žiť uvoľnenejším životom.</a:t>
            </a:r>
          </a:p>
          <a:p>
            <a:endParaRPr lang="sk-SK" dirty="0"/>
          </a:p>
        </p:txBody>
      </p:sp>
    </p:spTree>
    <p:extLst>
      <p:ext uri="{BB962C8B-B14F-4D97-AF65-F5344CB8AC3E}">
        <p14:creationId xmlns:p14="http://schemas.microsoft.com/office/powerpoint/2010/main" val="1445369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Návšteva netere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Raz prišla k svätici na návštevu jej neter, Mária </a:t>
            </a:r>
            <a:r>
              <a:rPr lang="sk-SK" dirty="0" err="1"/>
              <a:t>de</a:t>
            </a:r>
            <a:r>
              <a:rPr lang="sk-SK" dirty="0"/>
              <a:t> </a:t>
            </a:r>
            <a:r>
              <a:rPr lang="sk-SK" dirty="0" err="1"/>
              <a:t>Ocampo</a:t>
            </a:r>
            <a:r>
              <a:rPr lang="sk-SK" dirty="0"/>
              <a:t>, ktorá sa chcela stať bosou karmelitánkou, čo sa naozaj aj stalo v kláštore sv. Jozefa, kam vstúpila pod menom Mária </a:t>
            </a:r>
            <a:r>
              <a:rPr lang="sk-SK" dirty="0" err="1"/>
              <a:t>Bautista</a:t>
            </a:r>
            <a:r>
              <a:rPr lang="sk-SK" dirty="0"/>
              <a:t> (španielsky nové karmelitánky volali </a:t>
            </a:r>
            <a:r>
              <a:rPr lang="sk-SK" dirty="0" err="1"/>
              <a:t>Descalzas</a:t>
            </a:r>
            <a:r>
              <a:rPr lang="sk-SK" dirty="0"/>
              <a:t> </a:t>
            </a:r>
            <a:r>
              <a:rPr lang="sk-SK" dirty="0" err="1"/>
              <a:t>Reales</a:t>
            </a:r>
            <a:r>
              <a:rPr lang="sk-SK" dirty="0"/>
              <a:t> </a:t>
            </a:r>
            <a:r>
              <a:rPr lang="sk-SK" dirty="0" err="1"/>
              <a:t>de</a:t>
            </a:r>
            <a:r>
              <a:rPr lang="sk-SK" dirty="0"/>
              <a:t> Madrid), ktorá jej povedala, že aj keby nemohli byť bosé karmelitánky, zato by ešte mohli založiť nejaký kláštor. Keďže Terézia mala podobné myšlienky, zmienila sa o tom svojej spoločníčke D. </a:t>
            </a:r>
            <a:r>
              <a:rPr lang="sk-SK" dirty="0" err="1"/>
              <a:t>Guiomar</a:t>
            </a:r>
            <a:r>
              <a:rPr lang="sk-SK" dirty="0"/>
              <a:t> </a:t>
            </a:r>
            <a:r>
              <a:rPr lang="sk-SK" dirty="0" err="1"/>
              <a:t>de</a:t>
            </a:r>
            <a:r>
              <a:rPr lang="sk-SK" dirty="0"/>
              <a:t> </a:t>
            </a:r>
            <a:r>
              <a:rPr lang="sk-SK" dirty="0" err="1"/>
              <a:t>Ulloa</a:t>
            </a:r>
            <a:r>
              <a:rPr lang="sk-SK" dirty="0"/>
              <a:t>, vdove, ktorá mála takú istú túžbu a ktorá hneď chcela aj konať. Terézia sa ale na počudovanie zdráhala, lebo dobre sa cítila vo svojej cele v kláštore Vtelenia, kde žila, a to ju zdržalo od vykonania potrebných krokov.</a:t>
            </a:r>
          </a:p>
          <a:p>
            <a:endParaRPr lang="sk-SK" dirty="0"/>
          </a:p>
        </p:txBody>
      </p:sp>
    </p:spTree>
    <p:extLst>
      <p:ext uri="{BB962C8B-B14F-4D97-AF65-F5344CB8AC3E}">
        <p14:creationId xmlns:p14="http://schemas.microsoft.com/office/powerpoint/2010/main" val="4170585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Pánov príkaz</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Jedného dňa, keď prijala sviatosť oltárnu, mala videnie. Pán jej prikázal s veľkými prísľubmi, aby založila kláštor a aby ho nazvala kláštorom Svätého Jozefa, že pri jedných dverách by ho chránil svätý Jozef, pri druhých naša Pani a kde by Kristus bol uprostred nich. Prezradil jej, že kláštor bude hviezdou s veľkým leskom aj vtedy, keď iné kláštory budú pohasnuté a s uvoľnenými zvykmi. Ukazoval jej, ako by zo sveta nič nebolo, keby v ňom neboli rehoľníčky a rehoľníci. Prikázal jej, aby o založení povedala svojmu spovedníkovi a tiež, že to On jej prikázal, a že ho On prosí, aby nebol proti tomu a aby jej v tom nebránil.</a:t>
            </a:r>
          </a:p>
          <a:p>
            <a:endParaRPr lang="sk-SK" dirty="0"/>
          </a:p>
        </p:txBody>
      </p:sp>
    </p:spTree>
    <p:extLst>
      <p:ext uri="{BB962C8B-B14F-4D97-AF65-F5344CB8AC3E}">
        <p14:creationId xmlns:p14="http://schemas.microsoft.com/office/powerpoint/2010/main" val="3119124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Sila zážitku a rozumovanie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Bol to taký silný zážitok, že Terézia nepochybovala o tom, že bol pravý a teda od Pána. Veľmi ju trápil rozpor, ktorý v sebe pritom cítila. Nahliadla totiž do ťažkostí a námah, čo ju čakali a zároveň jej bolo ľúto pohodlia, ktoré cítila v kláštore, v ktorom žila. Dostala sa do pomykova a veľkých pochybností. Pán jej často dohováral a presvedčoval ju, že to bola jeho vôľa, aby založila nový kláštor. Jediné, k čomu sa odhodlala bolo, že to písomne oznámi svojmu spovedníkovi, čo aj tak spravila.</a:t>
            </a:r>
          </a:p>
          <a:p>
            <a:endParaRPr lang="sk-SK" dirty="0"/>
          </a:p>
        </p:txBody>
      </p:sp>
    </p:spTree>
    <p:extLst>
      <p:ext uri="{BB962C8B-B14F-4D97-AF65-F5344CB8AC3E}">
        <p14:creationId xmlns:p14="http://schemas.microsoft.com/office/powerpoint/2010/main" val="2500001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Zdalo sa, že je všetko v poriadku...</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de-DE" dirty="0"/>
              <a:t>Ani </a:t>
            </a:r>
            <a:r>
              <a:rPr lang="sk-SK" dirty="0" smtClean="0"/>
              <a:t>spovedník sa neodvážil povedať jej, aby to nechala, ale videl, že Terézia nejde cestou prirodzeného rozumu, lebo nemala vhodnú spoločníčku, a preto jej povedal, aby o tom povedala svojmu prelátovi a podľa toho čo on povie, sa zariadila. Keď mu teda porozprávala veci z prirodzeného hľadiska a nezmienila sa ani slovkom o svojich videniach, ale spomínaná pani mu už predtým referovala o tom, že chcela založiť kláštor, aj provinciálny predstavený nič nenamietal, začali hovoriť o rente a o tom, aký počet sestier by v nastávajúcom dome mal byť – nemal by presahovať trinásť. Neskôr sa toto číslo zvýšilo. Napísali aj svätému </a:t>
            </a:r>
            <a:r>
              <a:rPr lang="sk-SK" dirty="0" err="1" smtClean="0"/>
              <a:t>Fray</a:t>
            </a:r>
            <a:r>
              <a:rPr lang="sk-SK" dirty="0" smtClean="0"/>
              <a:t> </a:t>
            </a:r>
            <a:r>
              <a:rPr lang="sk-SK" dirty="0" err="1" smtClean="0"/>
              <a:t>Pedro</a:t>
            </a:r>
            <a:r>
              <a:rPr lang="sk-SK" dirty="0" smtClean="0"/>
              <a:t> </a:t>
            </a:r>
            <a:r>
              <a:rPr lang="sk-SK" dirty="0" err="1" smtClean="0"/>
              <a:t>de</a:t>
            </a:r>
            <a:r>
              <a:rPr lang="sk-SK" dirty="0" smtClean="0"/>
              <a:t> </a:t>
            </a:r>
            <a:r>
              <a:rPr lang="sk-SK" dirty="0" err="1" smtClean="0"/>
              <a:t>Alcántara</a:t>
            </a:r>
            <a:r>
              <a:rPr lang="sk-SK" dirty="0" smtClean="0"/>
              <a:t> a informovali ho o všetkom, ten im dal svoj náhľad na všetko. </a:t>
            </a:r>
            <a:endParaRPr lang="sk-SK" dirty="0"/>
          </a:p>
        </p:txBody>
      </p:sp>
    </p:spTree>
    <p:extLst>
      <p:ext uri="{BB962C8B-B14F-4D97-AF65-F5344CB8AC3E}">
        <p14:creationId xmlns:p14="http://schemas.microsoft.com/office/powerpoint/2010/main" val="248366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Spleť nepríjemností a prenasledovania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Len čo sa verejnosť dozvedela čo sa chystá, bol oheň na streche. Ešte nebolo známe miesto, kde by sa mohol zamýšľaný kláštor otvoriť, spustil sa dážď nepríjemností a prenasledovania na pôvodcov tejto idey. Výsmech a nepochopenie. Teréziinu spoločníčku unavovali a prenasledovali. Terézii vyčítali, že veď v terajšom kláštore je jej dobre a ona nevedela čo robiť, lebo sa jej zdalo, že sčasti aj mali pravdu.</a:t>
            </a:r>
          </a:p>
          <a:p>
            <a:endParaRPr lang="sk-SK" dirty="0"/>
          </a:p>
        </p:txBody>
      </p:sp>
    </p:spTree>
    <p:extLst>
      <p:ext uri="{BB962C8B-B14F-4D97-AF65-F5344CB8AC3E}">
        <p14:creationId xmlns:p14="http://schemas.microsoft.com/office/powerpoint/2010/main" val="32743558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Prvý kláštor bosých karmelitánok</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Viera Terézie bola odmenená. Dominikánsky páter sa jej priznal, ako ho upozornili, aby jej a jej spoločníčke nepomáhal a ako sa aj jemu zdalo, že kláštor by bolo zbytočné zakladať. Ale nakoniec spoznal Pánovu vôľu a sám ich povzbudil, aby sa poponáhľali dokončiť začaté dielo a povedal im spôsob i cestu ako. Treba dôverovať Bohu, podotkol, lebo on odpovie tomu, kto mu protirečí. Tento dominikán im vždy, aj v budúcnosti pomohol.</a:t>
            </a:r>
          </a:p>
          <a:p>
            <a:endParaRPr lang="sk-SK" dirty="0"/>
          </a:p>
        </p:txBody>
      </p:sp>
    </p:spTree>
    <p:extLst>
      <p:ext uri="{BB962C8B-B14F-4D97-AF65-F5344CB8AC3E}">
        <p14:creationId xmlns:p14="http://schemas.microsoft.com/office/powerpoint/2010/main" val="2097239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Kladná odpoveď</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S takouto odpoveďou boli veľmi potešené a niektoré sväté osoby, ktoré boli najprv proti zakladaniu, im začali pomáhať. Medzi nimi bol aj svätý rytier Francisco </a:t>
            </a:r>
            <a:r>
              <a:rPr lang="sk-SK" dirty="0" err="1"/>
              <a:t>de</a:t>
            </a:r>
            <a:r>
              <a:rPr lang="sk-SK" dirty="0"/>
              <a:t> </a:t>
            </a:r>
            <a:r>
              <a:rPr lang="sk-SK" dirty="0" err="1"/>
              <a:t>Salcedo</a:t>
            </a:r>
            <a:r>
              <a:rPr lang="sk-SK" dirty="0"/>
              <a:t>, ktorý šiel po tak dokonalej ceste, že sám Pán ním hýbal, aby pohol aj Terézii k uskutočneniu svojho plánu s ňou. Podobne aj otec </a:t>
            </a:r>
            <a:r>
              <a:rPr lang="sk-SK" dirty="0" err="1"/>
              <a:t>Gaspar</a:t>
            </a:r>
            <a:r>
              <a:rPr lang="sk-SK" dirty="0"/>
              <a:t> </a:t>
            </a:r>
            <a:r>
              <a:rPr lang="sk-SK" dirty="0" err="1"/>
              <a:t>Daza</a:t>
            </a:r>
            <a:r>
              <a:rPr lang="sk-SK" dirty="0"/>
              <a:t> a iní. S ich pomocou a za mnohých modlitieb, Pán jedného dňa oznámil Terézii, aby vošli do nového kláštora ako môžu, že potom uvidia čo jeho Veleba učiní. A ako dobre sa im stalo! Napriek tomu, že sa renta zdala byť nízkou, Pán našiel iný spôsob ako veci usporiadať a ako prvý nový kláštor s bosými karmelitánkami uprednostniť. Mal niesť meno svätého Jozefa.</a:t>
            </a:r>
          </a:p>
        </p:txBody>
      </p:sp>
    </p:spTree>
    <p:extLst>
      <p:ext uri="{BB962C8B-B14F-4D97-AF65-F5344CB8AC3E}">
        <p14:creationId xmlns:p14="http://schemas.microsoft.com/office/powerpoint/2010/main" val="304415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Úvod</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smtClean="0"/>
              <a:t>Existuje peklo? Možno ho opísať? Terézia ho zažila:</a:t>
            </a:r>
          </a:p>
          <a:p>
            <a:r>
              <a:rPr lang="sk-SK" dirty="0" smtClean="0"/>
              <a:t>Vstup do úzkej, veľmi dlhej, nízkej a tmavej chodby so špinavou vodou, príšerným smradom a množstvom vošiek je zavŕšený tak, že ju niekto vopchá do akejsi tesnej diery... čo cestou sem skúsila, bolo v porovnaní s týmto, slasťou! Vo svojom vnútri pocítila oheň, ktorý jej spôsoboval tak nesmierne telesné muky, že sa to nedá opísať. Diabol ju hrozne trápil a zdalo sa, že to nikdy neskončí. V porovnaní však s hrôzou, akú skusovala jej duša, to tiež nebolo ničím. Telo sa zdalo, že umiera a duša, že sa trhá na kusy. Najhorší bol oheň a zúfalstvo, ktoré sa jej zmocňovali.</a:t>
            </a:r>
            <a:endParaRPr lang="sk-SK" dirty="0"/>
          </a:p>
        </p:txBody>
      </p:sp>
    </p:spTree>
    <p:extLst>
      <p:ext uri="{BB962C8B-B14F-4D97-AF65-F5344CB8AC3E}">
        <p14:creationId xmlns:p14="http://schemas.microsoft.com/office/powerpoint/2010/main" val="7766076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Záver</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Má niečo spoločné nebo – peklo so zakladaním kláštorov? Pri jednom z posledných videní, ktoré mala Terézia Veľká po zážitku pekla, bolo povzbudenie Pána, aby založila kláštor sv. Jozefa. Pri tom videní spoznala, že čo by bolo zo sveta, keby neboli kláštory a v ňom zasvätené duše, ktoré výhradne patria Pánovi. Z rôznej literatúry o svätých zasvätených sa dozvedáme aj o tom, že nie všetci zasvätení žijú svoje zasvätenie rovnako intenzívne a v patričnej hĺbke, dokonca niektorí aj nehodne. Napriek tomu Pán dokáže vyvážiť kvôli niektorým „málo“ to veľké a mnohé, čo svetu chýba. Len si spomeňme na Abrahámovu prosbu: A keby bolo len desať spravodlivých, kvôli nim by si ušetril celé mesto?</a:t>
            </a:r>
          </a:p>
          <a:p>
            <a:endParaRPr lang="sk-SK" dirty="0"/>
          </a:p>
        </p:txBody>
      </p:sp>
    </p:spTree>
    <p:extLst>
      <p:ext uri="{BB962C8B-B14F-4D97-AF65-F5344CB8AC3E}">
        <p14:creationId xmlns:p14="http://schemas.microsoft.com/office/powerpoint/2010/main" val="15248531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prstTxWarp prst="textStop">
              <a:avLst/>
            </a:prstTxWarp>
            <a:normAutofit/>
          </a:bodyPr>
          <a:lstStyle/>
          <a:p>
            <a:r>
              <a:rPr lang="sk-SK"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Ďakujem za pozornosť!</a:t>
            </a:r>
          </a:p>
          <a:p>
            <a:endParaRPr lang="sk-SK"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0" indent="0">
              <a:buNone/>
            </a:pPr>
            <a:endParaRPr lang="sk-SK"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210241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Hriech – čin proti rozumu a príčina zatratenia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smtClean="0"/>
              <a:t>Písmo sväté a Katechizmus Katolíckej Cirkvi o hriechu učí, že je to čin, ktorý protirečí rozumu</a:t>
            </a:r>
            <a:r>
              <a:rPr lang="de-DE" dirty="0" smtClean="0"/>
              <a:t>.</a:t>
            </a:r>
            <a:endParaRPr lang="sk-SK" dirty="0" smtClean="0"/>
          </a:p>
          <a:p>
            <a:r>
              <a:rPr lang="sk-SK" dirty="0" smtClean="0"/>
              <a:t>Zraňuje prirodzenosť človeka a narúša ľudskú solidaritu</a:t>
            </a:r>
            <a:r>
              <a:rPr lang="de-DE" dirty="0" smtClean="0"/>
              <a:t>. </a:t>
            </a:r>
            <a:endParaRPr lang="sk-SK" dirty="0" smtClean="0"/>
          </a:p>
          <a:p>
            <a:r>
              <a:rPr lang="sk-SK" dirty="0" smtClean="0"/>
              <a:t>Ľuďom sa odpustí každý hriech i rúhanie, ale rúhanie proti Duchu sa neodpustí </a:t>
            </a:r>
            <a:r>
              <a:rPr lang="de-DE" dirty="0" smtClean="0"/>
              <a:t>(</a:t>
            </a:r>
            <a:r>
              <a:rPr lang="de-DE" dirty="0"/>
              <a:t>Mt 12, 31). </a:t>
            </a:r>
            <a:endParaRPr lang="sk-SK" dirty="0"/>
          </a:p>
        </p:txBody>
      </p:sp>
    </p:spTree>
    <p:extLst>
      <p:ext uri="{BB962C8B-B14F-4D97-AF65-F5344CB8AC3E}">
        <p14:creationId xmlns:p14="http://schemas.microsoft.com/office/powerpoint/2010/main" val="272893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Bezhraničnosť Božieho milosrdenstva a zatratenie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smtClean="0"/>
              <a:t>Kto</a:t>
            </a:r>
            <a:r>
              <a:rPr lang="de-DE" dirty="0" smtClean="0"/>
              <a:t> </a:t>
            </a:r>
            <a:r>
              <a:rPr lang="sk-SK" dirty="0" smtClean="0"/>
              <a:t>vedome a dobrovoľne odmieta prijať s ľútosťou Božie milosrdenstvo, odmieta odpustenie svojich hriechov a spásu, ktorú mu dáva Duch Svätý. </a:t>
            </a:r>
          </a:p>
          <a:p>
            <a:r>
              <a:rPr lang="sk-SK" dirty="0" smtClean="0"/>
              <a:t>Ide o zatvrdnutosť, ktorá môže priviesť ku konečnej nekajúcnosti (</a:t>
            </a:r>
            <a:r>
              <a:rPr lang="la-Latn" i="1" dirty="0" smtClean="0"/>
              <a:t>impoenitentia finalis</a:t>
            </a:r>
            <a:r>
              <a:rPr lang="sk-SK" dirty="0" smtClean="0"/>
              <a:t>) a do večného zatratenia</a:t>
            </a:r>
            <a:endParaRPr lang="sk-SK" dirty="0"/>
          </a:p>
        </p:txBody>
      </p:sp>
    </p:spTree>
    <p:extLst>
      <p:ext uri="{BB962C8B-B14F-4D97-AF65-F5344CB8AC3E}">
        <p14:creationId xmlns:p14="http://schemas.microsoft.com/office/powerpoint/2010/main" val="3560473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Peklo – odplata za tvrdošijné zotrvanie v hriechu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a:xfrm>
            <a:off x="467544" y="1700808"/>
            <a:ext cx="8229600" cy="4525963"/>
          </a:xfrm>
        </p:spPr>
        <p:txBody>
          <a:bodyPr/>
          <a:lstStyle/>
          <a:p>
            <a:r>
              <a:rPr lang="sk-SK" dirty="0" smtClean="0"/>
              <a:t>Učenie Cirkvi potvrdzuje, že jestvuje peklo a že je večné. Duše tých čo zomierajú v stave smrteľného hriechu, zostupujú hneď po smrti do pekla, kde trpia pekelné muky, „večný oheň“ (porov. Mt 10, 28). Hlavný trest pekla spočíva vo večnej odlúčenosti od Boha, lebo jedine v ňom môže mať človek život a blaženosť, pre ktoré bol stvorený a po ktorých túži.</a:t>
            </a:r>
            <a:endParaRPr lang="sk-SK" dirty="0"/>
          </a:p>
        </p:txBody>
      </p:sp>
    </p:spTree>
    <p:extLst>
      <p:ext uri="{BB962C8B-B14F-4D97-AF65-F5344CB8AC3E}">
        <p14:creationId xmlns:p14="http://schemas.microsoft.com/office/powerpoint/2010/main" val="199510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Ježišovo učenie o </a:t>
            </a:r>
            <a:r>
              <a:rPr lang="sk-SK"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gehenne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Ježiš často hovorí o „pekle“ („</a:t>
            </a:r>
            <a:r>
              <a:rPr lang="sk-SK" dirty="0" err="1"/>
              <a:t>gehenne</a:t>
            </a:r>
            <a:r>
              <a:rPr lang="sk-SK" dirty="0"/>
              <a:t>“), o „neuhasiteľnom ohni“ (Mt 5, 22.29; 13, 42, 50; Mk 9, 43-48), ktorý je určený tým, čo až do konca svojho života odmietajú veriť a obrátiť sa, a kde môžu zahynúť naraz duša i telo (Mt 10, 28). Ježiš závažnými slovami oznamuje, že „pošle svojich anjelov a vyzbierajú z jeho kráľovstva ... tých, čo páchajú neprávosť, a hodia ich do ohnivej pece“ (Mt 13, 41-42) a že vyhlási odsúdenie: „Odíďte odo mňa, zlorečení, do večného ohňa“ (Mt 25,41).</a:t>
            </a:r>
          </a:p>
          <a:p>
            <a:endParaRPr lang="sk-SK" dirty="0"/>
          </a:p>
        </p:txBody>
      </p:sp>
    </p:spTree>
    <p:extLst>
      <p:ext uri="{BB962C8B-B14F-4D97-AF65-F5344CB8AC3E}">
        <p14:creationId xmlns:p14="http://schemas.microsoft.com/office/powerpoint/2010/main" val="3118321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Výzva k zodpovednosti v nakladaní s vlastnou slobodou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a:bodyPr>
          <a:lstStyle/>
          <a:p>
            <a:r>
              <a:rPr lang="sk-SK" dirty="0" smtClean="0"/>
              <a:t>Výroky Svätého písma a učenie Cirkvi o pekle sú pre človeka výzvou na zodpovednosť, s ktorou má používať svoju slobodu so zreteľom na svoj večný osud. Súčasne sú aj naliehavou výzvou na obrátenie: „Vchádzajte tesnou bránou, lebo široká brána a priestranná cesta vedie do zatratenia </a:t>
            </a:r>
            <a:r>
              <a:rPr lang="de-DE" dirty="0" smtClean="0"/>
              <a:t>a</a:t>
            </a:r>
            <a:r>
              <a:rPr lang="de-DE" dirty="0"/>
              <a:t> </a:t>
            </a:r>
            <a:r>
              <a:rPr lang="sk-SK" dirty="0" smtClean="0"/>
              <a:t>mnoho je tých, čo cez ňu vchádzajú. Aká tesná je brána a úzka cesta, čo vedie do života, a málo je tých, čo ju nachádzajú!“ </a:t>
            </a:r>
            <a:r>
              <a:rPr lang="de-DE" dirty="0" smtClean="0"/>
              <a:t>(</a:t>
            </a:r>
            <a:r>
              <a:rPr lang="de-DE" dirty="0"/>
              <a:t>Mt 7, </a:t>
            </a:r>
            <a:r>
              <a:rPr lang="de-DE" dirty="0" smtClean="0"/>
              <a:t>13-14</a:t>
            </a:r>
            <a:r>
              <a:rPr lang="sk-SK" dirty="0" smtClean="0"/>
              <a:t>)</a:t>
            </a:r>
            <a:endParaRPr lang="sk-SK" dirty="0"/>
          </a:p>
        </p:txBody>
      </p:sp>
    </p:spTree>
    <p:extLst>
      <p:ext uri="{BB962C8B-B14F-4D97-AF65-F5344CB8AC3E}">
        <p14:creationId xmlns:p14="http://schemas.microsoft.com/office/powerpoint/2010/main" val="4022344285"/>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615</Words>
  <Application>Microsoft Office PowerPoint</Application>
  <PresentationFormat>Prezentácia na obrazovke (4:3)</PresentationFormat>
  <Paragraphs>101</Paragraphs>
  <Slides>41</Slides>
  <Notes>0</Notes>
  <HiddenSlides>0</HiddenSlides>
  <MMClips>0</MMClips>
  <ScaleCrop>false</ScaleCrop>
  <HeadingPairs>
    <vt:vector size="4" baseType="variant">
      <vt:variant>
        <vt:lpstr>Motív</vt:lpstr>
      </vt:variant>
      <vt:variant>
        <vt:i4>1</vt:i4>
      </vt:variant>
      <vt:variant>
        <vt:lpstr>Nadpisy snímok</vt:lpstr>
      </vt:variant>
      <vt:variant>
        <vt:i4>41</vt:i4>
      </vt:variant>
    </vt:vector>
  </HeadingPairs>
  <TitlesOfParts>
    <vt:vector size="42" baseType="lpstr">
      <vt:lpstr>Motív Office</vt:lpstr>
      <vt:lpstr> Pán ukáže Terézii miesto v pekle, na ktoré sa mala dostať pre svoje skutky a nedbalý život, 32. kapitola Knihy života Terézie Veľkej </vt:lpstr>
      <vt:lpstr>OBSAH</vt:lpstr>
      <vt:lpstr> Nová sekcia referovania (32. – 36. kapitola) Knihy života </vt:lpstr>
      <vt:lpstr> Úvod </vt:lpstr>
      <vt:lpstr> Hriech – čin proti rozumu a príčina zatratenia </vt:lpstr>
      <vt:lpstr>Bezhraničnosť Božieho milosrdenstva a zatratenie</vt:lpstr>
      <vt:lpstr> Peklo – odplata za tvrdošijné zotrvanie v hriechu </vt:lpstr>
      <vt:lpstr>Ježišovo učenie o gehenne</vt:lpstr>
      <vt:lpstr> Výzva k zodpovednosti v nakladaní s vlastnou slobodou </vt:lpstr>
      <vt:lpstr>„Verím v život večný“ </vt:lpstr>
      <vt:lpstr>Osobitný súd </vt:lpstr>
      <vt:lpstr>Nebo </vt:lpstr>
      <vt:lpstr>Očistec </vt:lpstr>
      <vt:lpstr>Peklo</vt:lpstr>
      <vt:lpstr>Spečatený osud navždy</vt:lpstr>
      <vt:lpstr>Sv. Augustín o osude zatratencov</vt:lpstr>
      <vt:lpstr>Posledný súd</vt:lpstr>
      <vt:lpstr>Posledný zmyslel celého diela stvorenia </vt:lpstr>
      <vt:lpstr> Nová sekcia referovania (32. – 36. kapitola) Knihy života </vt:lpstr>
      <vt:lpstr>Nové udalosti</vt:lpstr>
      <vt:lpstr>Tri časti kapitoly</vt:lpstr>
      <vt:lpstr>Opis pekla </vt:lpstr>
      <vt:lpstr>Rozdiel medzi cestou a miestom</vt:lpstr>
      <vt:lpstr>Agónia duše a zúfanie</vt:lpstr>
      <vt:lpstr>Bolesť z videnia vo tme</vt:lpstr>
      <vt:lpstr>Nič sa nedeje bez Božieho dopustenia</vt:lpstr>
      <vt:lpstr>Efekty zážitku pekla </vt:lpstr>
      <vt:lpstr>Ľahké znášanie ťažkostí</vt:lpstr>
      <vt:lpstr>Bolesť nad zatratenými katolíkmi</vt:lpstr>
      <vt:lpstr>Nebezpečenstvo byť spokojný so sebou</vt:lpstr>
      <vt:lpstr>Vďačnosť za záchranu</vt:lpstr>
      <vt:lpstr> Dvojaké rozhodnutie: Dokonale žiť svoje povolanie a založiť kláštor sv. Jozefa</vt:lpstr>
      <vt:lpstr>Návšteva netere</vt:lpstr>
      <vt:lpstr>Pánov príkaz</vt:lpstr>
      <vt:lpstr>Sila zážitku a rozumovanie</vt:lpstr>
      <vt:lpstr>Zdalo sa, že je všetko v poriadku...</vt:lpstr>
      <vt:lpstr> Spleť nepríjemností a prenasledovania </vt:lpstr>
      <vt:lpstr>Prvý kláštor bosých karmelitánok </vt:lpstr>
      <vt:lpstr>Kladná odpoveď</vt:lpstr>
      <vt:lpstr>Záver</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Pán ukáže Terézii miesto v pekle, na ktoré sa mala dostať pre svoje skutky a nedbalý život, 32. kapitola Knihy života Terézie Veľkej</dc:title>
  <dc:creator>Uzivatel</dc:creator>
  <cp:lastModifiedBy>Uzivatel</cp:lastModifiedBy>
  <cp:revision>11</cp:revision>
  <dcterms:created xsi:type="dcterms:W3CDTF">2017-11-21T20:10:59Z</dcterms:created>
  <dcterms:modified xsi:type="dcterms:W3CDTF">2017-11-21T21:54:14Z</dcterms:modified>
</cp:coreProperties>
</file>