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 id="282" r:id="rId27"/>
    <p:sldId id="283" r:id="rId28"/>
    <p:sldId id="284" r:id="rId29"/>
    <p:sldId id="285" r:id="rId30"/>
    <p:sldId id="286" r:id="rId31"/>
    <p:sldId id="287" r:id="rId32"/>
    <p:sldId id="288" r:id="rId33"/>
    <p:sldId id="289" r:id="rId34"/>
    <p:sldId id="290" r:id="rId35"/>
    <p:sldId id="291" r:id="rId36"/>
    <p:sldId id="292" r:id="rId37"/>
    <p:sldId id="293" r:id="rId38"/>
  </p:sldIdLst>
  <p:sldSz cx="9144000" cy="6858000" type="screen4x3"/>
  <p:notesSz cx="6858000" cy="9144000"/>
  <p:defaultTextStyle>
    <a:defPPr>
      <a:defRPr lang="sk-S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45" d="100"/>
          <a:sy n="45" d="100"/>
        </p:scale>
        <p:origin x="-1236" y="-10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á snímka">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sk-SK" smtClean="0"/>
              <a:t>Upravte štýly predlohy textu</a:t>
            </a:r>
            <a:endParaRPr lang="sk-SK"/>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sk-SK" smtClean="0"/>
              <a:t>Upravte štýl predlohy podnadpisov</a:t>
            </a:r>
            <a:endParaRPr lang="sk-SK"/>
          </a:p>
        </p:txBody>
      </p:sp>
      <p:sp>
        <p:nvSpPr>
          <p:cNvPr id="4" name="Zástupný symbol dátumu 3"/>
          <p:cNvSpPr>
            <a:spLocks noGrp="1"/>
          </p:cNvSpPr>
          <p:nvPr>
            <p:ph type="dt" sz="half" idx="10"/>
          </p:nvPr>
        </p:nvSpPr>
        <p:spPr/>
        <p:txBody>
          <a:bodyPr/>
          <a:lstStyle/>
          <a:p>
            <a:fld id="{A428E746-064F-425E-8B6A-88B3FD1CE8DC}" type="datetimeFigureOut">
              <a:rPr lang="sk-SK" smtClean="0"/>
              <a:t>6. 5. 2017</a:t>
            </a:fld>
            <a:endParaRPr lang="sk-SK"/>
          </a:p>
        </p:txBody>
      </p:sp>
      <p:sp>
        <p:nvSpPr>
          <p:cNvPr id="5" name="Zástupný symbol päty 4"/>
          <p:cNvSpPr>
            <a:spLocks noGrp="1"/>
          </p:cNvSpPr>
          <p:nvPr>
            <p:ph type="ftr" sz="quarter" idx="11"/>
          </p:nvPr>
        </p:nvSpPr>
        <p:spPr/>
        <p:txBody>
          <a:bodyPr/>
          <a:lstStyle/>
          <a:p>
            <a:endParaRPr lang="sk-SK"/>
          </a:p>
        </p:txBody>
      </p:sp>
      <p:sp>
        <p:nvSpPr>
          <p:cNvPr id="6" name="Zástupný symbol čísla snímky 5"/>
          <p:cNvSpPr>
            <a:spLocks noGrp="1"/>
          </p:cNvSpPr>
          <p:nvPr>
            <p:ph type="sldNum" sz="quarter" idx="12"/>
          </p:nvPr>
        </p:nvSpPr>
        <p:spPr/>
        <p:txBody>
          <a:bodyPr/>
          <a:lstStyle/>
          <a:p>
            <a:fld id="{B18547DC-B6EF-4407-B769-5ACE82463CFC}" type="slidenum">
              <a:rPr lang="sk-SK" smtClean="0"/>
              <a:t>‹#›</a:t>
            </a:fld>
            <a:endParaRPr lang="sk-SK"/>
          </a:p>
        </p:txBody>
      </p:sp>
    </p:spTree>
    <p:extLst>
      <p:ext uri="{BB962C8B-B14F-4D97-AF65-F5344CB8AC3E}">
        <p14:creationId xmlns:p14="http://schemas.microsoft.com/office/powerpoint/2010/main" val="6301626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z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smtClean="0"/>
              <a:t>Upravte štýly predlohy textu</a:t>
            </a:r>
            <a:endParaRPr lang="sk-SK"/>
          </a:p>
        </p:txBody>
      </p:sp>
      <p:sp>
        <p:nvSpPr>
          <p:cNvPr id="3" name="Zástupný symbol zvislého textu 2"/>
          <p:cNvSpPr>
            <a:spLocks noGrp="1"/>
          </p:cNvSpPr>
          <p:nvPr>
            <p:ph type="body" orient="vert" idx="1"/>
          </p:nvPr>
        </p:nvSpPr>
        <p:spPr/>
        <p:txBody>
          <a:bodyPr vert="eaVert"/>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sk-SK"/>
          </a:p>
        </p:txBody>
      </p:sp>
      <p:sp>
        <p:nvSpPr>
          <p:cNvPr id="4" name="Zástupný symbol dátumu 3"/>
          <p:cNvSpPr>
            <a:spLocks noGrp="1"/>
          </p:cNvSpPr>
          <p:nvPr>
            <p:ph type="dt" sz="half" idx="10"/>
          </p:nvPr>
        </p:nvSpPr>
        <p:spPr/>
        <p:txBody>
          <a:bodyPr/>
          <a:lstStyle/>
          <a:p>
            <a:fld id="{A428E746-064F-425E-8B6A-88B3FD1CE8DC}" type="datetimeFigureOut">
              <a:rPr lang="sk-SK" smtClean="0"/>
              <a:t>6. 5. 2017</a:t>
            </a:fld>
            <a:endParaRPr lang="sk-SK"/>
          </a:p>
        </p:txBody>
      </p:sp>
      <p:sp>
        <p:nvSpPr>
          <p:cNvPr id="5" name="Zástupný symbol päty 4"/>
          <p:cNvSpPr>
            <a:spLocks noGrp="1"/>
          </p:cNvSpPr>
          <p:nvPr>
            <p:ph type="ftr" sz="quarter" idx="11"/>
          </p:nvPr>
        </p:nvSpPr>
        <p:spPr/>
        <p:txBody>
          <a:bodyPr/>
          <a:lstStyle/>
          <a:p>
            <a:endParaRPr lang="sk-SK"/>
          </a:p>
        </p:txBody>
      </p:sp>
      <p:sp>
        <p:nvSpPr>
          <p:cNvPr id="6" name="Zástupný symbol čísla snímky 5"/>
          <p:cNvSpPr>
            <a:spLocks noGrp="1"/>
          </p:cNvSpPr>
          <p:nvPr>
            <p:ph type="sldNum" sz="quarter" idx="12"/>
          </p:nvPr>
        </p:nvSpPr>
        <p:spPr/>
        <p:txBody>
          <a:bodyPr/>
          <a:lstStyle/>
          <a:p>
            <a:fld id="{B18547DC-B6EF-4407-B769-5ACE82463CFC}" type="slidenum">
              <a:rPr lang="sk-SK" smtClean="0"/>
              <a:t>‹#›</a:t>
            </a:fld>
            <a:endParaRPr lang="sk-SK"/>
          </a:p>
        </p:txBody>
      </p:sp>
    </p:spTree>
    <p:extLst>
      <p:ext uri="{BB962C8B-B14F-4D97-AF65-F5344CB8AC3E}">
        <p14:creationId xmlns:p14="http://schemas.microsoft.com/office/powerpoint/2010/main" val="23606688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Zvislý nadpis a text">
    <p:spTree>
      <p:nvGrpSpPr>
        <p:cNvPr id="1" name=""/>
        <p:cNvGrpSpPr/>
        <p:nvPr/>
      </p:nvGrpSpPr>
      <p:grpSpPr>
        <a:xfrm>
          <a:off x="0" y="0"/>
          <a:ext cx="0" cy="0"/>
          <a:chOff x="0" y="0"/>
          <a:chExt cx="0" cy="0"/>
        </a:xfrm>
      </p:grpSpPr>
      <p:sp>
        <p:nvSpPr>
          <p:cNvPr id="2" name="Zvislý nadpis 1"/>
          <p:cNvSpPr>
            <a:spLocks noGrp="1"/>
          </p:cNvSpPr>
          <p:nvPr>
            <p:ph type="title" orient="vert"/>
          </p:nvPr>
        </p:nvSpPr>
        <p:spPr>
          <a:xfrm>
            <a:off x="6629400" y="274638"/>
            <a:ext cx="2057400" cy="5851525"/>
          </a:xfrm>
        </p:spPr>
        <p:txBody>
          <a:bodyPr vert="eaVert"/>
          <a:lstStyle/>
          <a:p>
            <a:r>
              <a:rPr lang="sk-SK" smtClean="0"/>
              <a:t>Upravte štýly predlohy textu</a:t>
            </a:r>
            <a:endParaRPr lang="sk-SK"/>
          </a:p>
        </p:txBody>
      </p:sp>
      <p:sp>
        <p:nvSpPr>
          <p:cNvPr id="3" name="Zástupný symbol zvislého textu 2"/>
          <p:cNvSpPr>
            <a:spLocks noGrp="1"/>
          </p:cNvSpPr>
          <p:nvPr>
            <p:ph type="body" orient="vert" idx="1"/>
          </p:nvPr>
        </p:nvSpPr>
        <p:spPr>
          <a:xfrm>
            <a:off x="457200" y="274638"/>
            <a:ext cx="6019800" cy="5851525"/>
          </a:xfrm>
        </p:spPr>
        <p:txBody>
          <a:bodyPr vert="eaVert"/>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sk-SK"/>
          </a:p>
        </p:txBody>
      </p:sp>
      <p:sp>
        <p:nvSpPr>
          <p:cNvPr id="4" name="Zástupný symbol dátumu 3"/>
          <p:cNvSpPr>
            <a:spLocks noGrp="1"/>
          </p:cNvSpPr>
          <p:nvPr>
            <p:ph type="dt" sz="half" idx="10"/>
          </p:nvPr>
        </p:nvSpPr>
        <p:spPr/>
        <p:txBody>
          <a:bodyPr/>
          <a:lstStyle/>
          <a:p>
            <a:fld id="{A428E746-064F-425E-8B6A-88B3FD1CE8DC}" type="datetimeFigureOut">
              <a:rPr lang="sk-SK" smtClean="0"/>
              <a:t>6. 5. 2017</a:t>
            </a:fld>
            <a:endParaRPr lang="sk-SK"/>
          </a:p>
        </p:txBody>
      </p:sp>
      <p:sp>
        <p:nvSpPr>
          <p:cNvPr id="5" name="Zástupný symbol päty 4"/>
          <p:cNvSpPr>
            <a:spLocks noGrp="1"/>
          </p:cNvSpPr>
          <p:nvPr>
            <p:ph type="ftr" sz="quarter" idx="11"/>
          </p:nvPr>
        </p:nvSpPr>
        <p:spPr/>
        <p:txBody>
          <a:bodyPr/>
          <a:lstStyle/>
          <a:p>
            <a:endParaRPr lang="sk-SK"/>
          </a:p>
        </p:txBody>
      </p:sp>
      <p:sp>
        <p:nvSpPr>
          <p:cNvPr id="6" name="Zástupný symbol čísla snímky 5"/>
          <p:cNvSpPr>
            <a:spLocks noGrp="1"/>
          </p:cNvSpPr>
          <p:nvPr>
            <p:ph type="sldNum" sz="quarter" idx="12"/>
          </p:nvPr>
        </p:nvSpPr>
        <p:spPr/>
        <p:txBody>
          <a:bodyPr/>
          <a:lstStyle/>
          <a:p>
            <a:fld id="{B18547DC-B6EF-4407-B769-5ACE82463CFC}" type="slidenum">
              <a:rPr lang="sk-SK" smtClean="0"/>
              <a:t>‹#›</a:t>
            </a:fld>
            <a:endParaRPr lang="sk-SK"/>
          </a:p>
        </p:txBody>
      </p:sp>
    </p:spTree>
    <p:extLst>
      <p:ext uri="{BB962C8B-B14F-4D97-AF65-F5344CB8AC3E}">
        <p14:creationId xmlns:p14="http://schemas.microsoft.com/office/powerpoint/2010/main" val="6694705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smtClean="0"/>
              <a:t>Upravte štýly predlohy textu</a:t>
            </a:r>
            <a:endParaRPr lang="sk-SK"/>
          </a:p>
        </p:txBody>
      </p:sp>
      <p:sp>
        <p:nvSpPr>
          <p:cNvPr id="3" name="Zástupný symbol obsahu 2"/>
          <p:cNvSpPr>
            <a:spLocks noGrp="1"/>
          </p:cNvSpPr>
          <p:nvPr>
            <p:ph idx="1"/>
          </p:nvPr>
        </p:nvSpPr>
        <p:spPr/>
        <p:txBody>
          <a:bodyPr/>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sk-SK"/>
          </a:p>
        </p:txBody>
      </p:sp>
      <p:sp>
        <p:nvSpPr>
          <p:cNvPr id="4" name="Zástupný symbol dátumu 3"/>
          <p:cNvSpPr>
            <a:spLocks noGrp="1"/>
          </p:cNvSpPr>
          <p:nvPr>
            <p:ph type="dt" sz="half" idx="10"/>
          </p:nvPr>
        </p:nvSpPr>
        <p:spPr/>
        <p:txBody>
          <a:bodyPr/>
          <a:lstStyle/>
          <a:p>
            <a:fld id="{A428E746-064F-425E-8B6A-88B3FD1CE8DC}" type="datetimeFigureOut">
              <a:rPr lang="sk-SK" smtClean="0"/>
              <a:t>6. 5. 2017</a:t>
            </a:fld>
            <a:endParaRPr lang="sk-SK"/>
          </a:p>
        </p:txBody>
      </p:sp>
      <p:sp>
        <p:nvSpPr>
          <p:cNvPr id="5" name="Zástupný symbol päty 4"/>
          <p:cNvSpPr>
            <a:spLocks noGrp="1"/>
          </p:cNvSpPr>
          <p:nvPr>
            <p:ph type="ftr" sz="quarter" idx="11"/>
          </p:nvPr>
        </p:nvSpPr>
        <p:spPr/>
        <p:txBody>
          <a:bodyPr/>
          <a:lstStyle/>
          <a:p>
            <a:endParaRPr lang="sk-SK"/>
          </a:p>
        </p:txBody>
      </p:sp>
      <p:sp>
        <p:nvSpPr>
          <p:cNvPr id="6" name="Zástupný symbol čísla snímky 5"/>
          <p:cNvSpPr>
            <a:spLocks noGrp="1"/>
          </p:cNvSpPr>
          <p:nvPr>
            <p:ph type="sldNum" sz="quarter" idx="12"/>
          </p:nvPr>
        </p:nvSpPr>
        <p:spPr/>
        <p:txBody>
          <a:bodyPr/>
          <a:lstStyle/>
          <a:p>
            <a:fld id="{B18547DC-B6EF-4407-B769-5ACE82463CFC}" type="slidenum">
              <a:rPr lang="sk-SK" smtClean="0"/>
              <a:t>‹#›</a:t>
            </a:fld>
            <a:endParaRPr lang="sk-SK"/>
          </a:p>
        </p:txBody>
      </p:sp>
    </p:spTree>
    <p:extLst>
      <p:ext uri="{BB962C8B-B14F-4D97-AF65-F5344CB8AC3E}">
        <p14:creationId xmlns:p14="http://schemas.microsoft.com/office/powerpoint/2010/main" val="23478259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Hlavička sekcie">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sk-SK" smtClean="0"/>
              <a:t>Upravte štýly predlohy textu</a:t>
            </a:r>
            <a:endParaRPr lang="sk-SK"/>
          </a:p>
        </p:txBody>
      </p:sp>
      <p:sp>
        <p:nvSpPr>
          <p:cNvPr id="3" name="Zástupný symbol text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k-SK" smtClean="0"/>
              <a:t>Upravte štýl predlohy textu.</a:t>
            </a:r>
          </a:p>
        </p:txBody>
      </p:sp>
      <p:sp>
        <p:nvSpPr>
          <p:cNvPr id="4" name="Zástupný symbol dátumu 3"/>
          <p:cNvSpPr>
            <a:spLocks noGrp="1"/>
          </p:cNvSpPr>
          <p:nvPr>
            <p:ph type="dt" sz="half" idx="10"/>
          </p:nvPr>
        </p:nvSpPr>
        <p:spPr/>
        <p:txBody>
          <a:bodyPr/>
          <a:lstStyle/>
          <a:p>
            <a:fld id="{A428E746-064F-425E-8B6A-88B3FD1CE8DC}" type="datetimeFigureOut">
              <a:rPr lang="sk-SK" smtClean="0"/>
              <a:t>6. 5. 2017</a:t>
            </a:fld>
            <a:endParaRPr lang="sk-SK"/>
          </a:p>
        </p:txBody>
      </p:sp>
      <p:sp>
        <p:nvSpPr>
          <p:cNvPr id="5" name="Zástupný symbol päty 4"/>
          <p:cNvSpPr>
            <a:spLocks noGrp="1"/>
          </p:cNvSpPr>
          <p:nvPr>
            <p:ph type="ftr" sz="quarter" idx="11"/>
          </p:nvPr>
        </p:nvSpPr>
        <p:spPr/>
        <p:txBody>
          <a:bodyPr/>
          <a:lstStyle/>
          <a:p>
            <a:endParaRPr lang="sk-SK"/>
          </a:p>
        </p:txBody>
      </p:sp>
      <p:sp>
        <p:nvSpPr>
          <p:cNvPr id="6" name="Zástupný symbol čísla snímky 5"/>
          <p:cNvSpPr>
            <a:spLocks noGrp="1"/>
          </p:cNvSpPr>
          <p:nvPr>
            <p:ph type="sldNum" sz="quarter" idx="12"/>
          </p:nvPr>
        </p:nvSpPr>
        <p:spPr/>
        <p:txBody>
          <a:bodyPr/>
          <a:lstStyle/>
          <a:p>
            <a:fld id="{B18547DC-B6EF-4407-B769-5ACE82463CFC}" type="slidenum">
              <a:rPr lang="sk-SK" smtClean="0"/>
              <a:t>‹#›</a:t>
            </a:fld>
            <a:endParaRPr lang="sk-SK"/>
          </a:p>
        </p:txBody>
      </p:sp>
    </p:spTree>
    <p:extLst>
      <p:ext uri="{BB962C8B-B14F-4D97-AF65-F5344CB8AC3E}">
        <p14:creationId xmlns:p14="http://schemas.microsoft.com/office/powerpoint/2010/main" val="15563313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smtClean="0"/>
              <a:t>Upravte štýly predlohy textu</a:t>
            </a:r>
            <a:endParaRPr lang="sk-SK"/>
          </a:p>
        </p:txBody>
      </p:sp>
      <p:sp>
        <p:nvSpPr>
          <p:cNvPr id="3" name="Zástupný symbol obsah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sk-SK"/>
          </a:p>
        </p:txBody>
      </p:sp>
      <p:sp>
        <p:nvSpPr>
          <p:cNvPr id="4" name="Zástupný symbol obsah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sk-SK"/>
          </a:p>
        </p:txBody>
      </p:sp>
      <p:sp>
        <p:nvSpPr>
          <p:cNvPr id="5" name="Zástupný symbol dátumu 4"/>
          <p:cNvSpPr>
            <a:spLocks noGrp="1"/>
          </p:cNvSpPr>
          <p:nvPr>
            <p:ph type="dt" sz="half" idx="10"/>
          </p:nvPr>
        </p:nvSpPr>
        <p:spPr/>
        <p:txBody>
          <a:bodyPr/>
          <a:lstStyle/>
          <a:p>
            <a:fld id="{A428E746-064F-425E-8B6A-88B3FD1CE8DC}" type="datetimeFigureOut">
              <a:rPr lang="sk-SK" smtClean="0"/>
              <a:t>6. 5. 2017</a:t>
            </a:fld>
            <a:endParaRPr lang="sk-SK"/>
          </a:p>
        </p:txBody>
      </p:sp>
      <p:sp>
        <p:nvSpPr>
          <p:cNvPr id="6" name="Zástupný symbol päty 5"/>
          <p:cNvSpPr>
            <a:spLocks noGrp="1"/>
          </p:cNvSpPr>
          <p:nvPr>
            <p:ph type="ftr" sz="quarter" idx="11"/>
          </p:nvPr>
        </p:nvSpPr>
        <p:spPr/>
        <p:txBody>
          <a:bodyPr/>
          <a:lstStyle/>
          <a:p>
            <a:endParaRPr lang="sk-SK"/>
          </a:p>
        </p:txBody>
      </p:sp>
      <p:sp>
        <p:nvSpPr>
          <p:cNvPr id="7" name="Zástupný symbol čísla snímky 6"/>
          <p:cNvSpPr>
            <a:spLocks noGrp="1"/>
          </p:cNvSpPr>
          <p:nvPr>
            <p:ph type="sldNum" sz="quarter" idx="12"/>
          </p:nvPr>
        </p:nvSpPr>
        <p:spPr/>
        <p:txBody>
          <a:bodyPr/>
          <a:lstStyle/>
          <a:p>
            <a:fld id="{B18547DC-B6EF-4407-B769-5ACE82463CFC}" type="slidenum">
              <a:rPr lang="sk-SK" smtClean="0"/>
              <a:t>‹#›</a:t>
            </a:fld>
            <a:endParaRPr lang="sk-SK"/>
          </a:p>
        </p:txBody>
      </p:sp>
    </p:spTree>
    <p:extLst>
      <p:ext uri="{BB962C8B-B14F-4D97-AF65-F5344CB8AC3E}">
        <p14:creationId xmlns:p14="http://schemas.microsoft.com/office/powerpoint/2010/main" val="2051324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anie">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sk-SK" smtClean="0"/>
              <a:t>Upravte štýly predlohy textu</a:t>
            </a:r>
            <a:endParaRPr lang="sk-SK"/>
          </a:p>
        </p:txBody>
      </p:sp>
      <p:sp>
        <p:nvSpPr>
          <p:cNvPr id="3" name="Zástupný symbol text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k-SK" smtClean="0"/>
              <a:t>Upravte štýl predlohy textu.</a:t>
            </a:r>
          </a:p>
        </p:txBody>
      </p:sp>
      <p:sp>
        <p:nvSpPr>
          <p:cNvPr id="4" name="Zástupný symbol obsah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sk-SK"/>
          </a:p>
        </p:txBody>
      </p:sp>
      <p:sp>
        <p:nvSpPr>
          <p:cNvPr id="5" name="Zástupný symbol text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k-SK" smtClean="0"/>
              <a:t>Upravte štýl predlohy textu.</a:t>
            </a:r>
          </a:p>
        </p:txBody>
      </p:sp>
      <p:sp>
        <p:nvSpPr>
          <p:cNvPr id="6" name="Zástupný symbol obsah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sk-SK"/>
          </a:p>
        </p:txBody>
      </p:sp>
      <p:sp>
        <p:nvSpPr>
          <p:cNvPr id="7" name="Zástupný symbol dátumu 6"/>
          <p:cNvSpPr>
            <a:spLocks noGrp="1"/>
          </p:cNvSpPr>
          <p:nvPr>
            <p:ph type="dt" sz="half" idx="10"/>
          </p:nvPr>
        </p:nvSpPr>
        <p:spPr/>
        <p:txBody>
          <a:bodyPr/>
          <a:lstStyle/>
          <a:p>
            <a:fld id="{A428E746-064F-425E-8B6A-88B3FD1CE8DC}" type="datetimeFigureOut">
              <a:rPr lang="sk-SK" smtClean="0"/>
              <a:t>6. 5. 2017</a:t>
            </a:fld>
            <a:endParaRPr lang="sk-SK"/>
          </a:p>
        </p:txBody>
      </p:sp>
      <p:sp>
        <p:nvSpPr>
          <p:cNvPr id="8" name="Zástupný symbol päty 7"/>
          <p:cNvSpPr>
            <a:spLocks noGrp="1"/>
          </p:cNvSpPr>
          <p:nvPr>
            <p:ph type="ftr" sz="quarter" idx="11"/>
          </p:nvPr>
        </p:nvSpPr>
        <p:spPr/>
        <p:txBody>
          <a:bodyPr/>
          <a:lstStyle/>
          <a:p>
            <a:endParaRPr lang="sk-SK"/>
          </a:p>
        </p:txBody>
      </p:sp>
      <p:sp>
        <p:nvSpPr>
          <p:cNvPr id="9" name="Zástupný symbol čísla snímky 8"/>
          <p:cNvSpPr>
            <a:spLocks noGrp="1"/>
          </p:cNvSpPr>
          <p:nvPr>
            <p:ph type="sldNum" sz="quarter" idx="12"/>
          </p:nvPr>
        </p:nvSpPr>
        <p:spPr/>
        <p:txBody>
          <a:bodyPr/>
          <a:lstStyle/>
          <a:p>
            <a:fld id="{B18547DC-B6EF-4407-B769-5ACE82463CFC}" type="slidenum">
              <a:rPr lang="sk-SK" smtClean="0"/>
              <a:t>‹#›</a:t>
            </a:fld>
            <a:endParaRPr lang="sk-SK"/>
          </a:p>
        </p:txBody>
      </p:sp>
    </p:spTree>
    <p:extLst>
      <p:ext uri="{BB962C8B-B14F-4D97-AF65-F5344CB8AC3E}">
        <p14:creationId xmlns:p14="http://schemas.microsoft.com/office/powerpoint/2010/main" val="15763404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Len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smtClean="0"/>
              <a:t>Upravte štýly predlohy textu</a:t>
            </a:r>
            <a:endParaRPr lang="sk-SK"/>
          </a:p>
        </p:txBody>
      </p:sp>
      <p:sp>
        <p:nvSpPr>
          <p:cNvPr id="3" name="Zástupný symbol dátumu 2"/>
          <p:cNvSpPr>
            <a:spLocks noGrp="1"/>
          </p:cNvSpPr>
          <p:nvPr>
            <p:ph type="dt" sz="half" idx="10"/>
          </p:nvPr>
        </p:nvSpPr>
        <p:spPr/>
        <p:txBody>
          <a:bodyPr/>
          <a:lstStyle/>
          <a:p>
            <a:fld id="{A428E746-064F-425E-8B6A-88B3FD1CE8DC}" type="datetimeFigureOut">
              <a:rPr lang="sk-SK" smtClean="0"/>
              <a:t>6. 5. 2017</a:t>
            </a:fld>
            <a:endParaRPr lang="sk-SK"/>
          </a:p>
        </p:txBody>
      </p:sp>
      <p:sp>
        <p:nvSpPr>
          <p:cNvPr id="4" name="Zástupný symbol päty 3"/>
          <p:cNvSpPr>
            <a:spLocks noGrp="1"/>
          </p:cNvSpPr>
          <p:nvPr>
            <p:ph type="ftr" sz="quarter" idx="11"/>
          </p:nvPr>
        </p:nvSpPr>
        <p:spPr/>
        <p:txBody>
          <a:bodyPr/>
          <a:lstStyle/>
          <a:p>
            <a:endParaRPr lang="sk-SK"/>
          </a:p>
        </p:txBody>
      </p:sp>
      <p:sp>
        <p:nvSpPr>
          <p:cNvPr id="5" name="Zástupný symbol čísla snímky 4"/>
          <p:cNvSpPr>
            <a:spLocks noGrp="1"/>
          </p:cNvSpPr>
          <p:nvPr>
            <p:ph type="sldNum" sz="quarter" idx="12"/>
          </p:nvPr>
        </p:nvSpPr>
        <p:spPr/>
        <p:txBody>
          <a:bodyPr/>
          <a:lstStyle/>
          <a:p>
            <a:fld id="{B18547DC-B6EF-4407-B769-5ACE82463CFC}" type="slidenum">
              <a:rPr lang="sk-SK" smtClean="0"/>
              <a:t>‹#›</a:t>
            </a:fld>
            <a:endParaRPr lang="sk-SK"/>
          </a:p>
        </p:txBody>
      </p:sp>
    </p:spTree>
    <p:extLst>
      <p:ext uri="{BB962C8B-B14F-4D97-AF65-F5344CB8AC3E}">
        <p14:creationId xmlns:p14="http://schemas.microsoft.com/office/powerpoint/2010/main" val="14567552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a">
    <p:spTree>
      <p:nvGrpSpPr>
        <p:cNvPr id="1" name=""/>
        <p:cNvGrpSpPr/>
        <p:nvPr/>
      </p:nvGrpSpPr>
      <p:grpSpPr>
        <a:xfrm>
          <a:off x="0" y="0"/>
          <a:ext cx="0" cy="0"/>
          <a:chOff x="0" y="0"/>
          <a:chExt cx="0" cy="0"/>
        </a:xfrm>
      </p:grpSpPr>
      <p:sp>
        <p:nvSpPr>
          <p:cNvPr id="2" name="Zástupný symbol dátumu 1"/>
          <p:cNvSpPr>
            <a:spLocks noGrp="1"/>
          </p:cNvSpPr>
          <p:nvPr>
            <p:ph type="dt" sz="half" idx="10"/>
          </p:nvPr>
        </p:nvSpPr>
        <p:spPr/>
        <p:txBody>
          <a:bodyPr/>
          <a:lstStyle/>
          <a:p>
            <a:fld id="{A428E746-064F-425E-8B6A-88B3FD1CE8DC}" type="datetimeFigureOut">
              <a:rPr lang="sk-SK" smtClean="0"/>
              <a:t>6. 5. 2017</a:t>
            </a:fld>
            <a:endParaRPr lang="sk-SK"/>
          </a:p>
        </p:txBody>
      </p:sp>
      <p:sp>
        <p:nvSpPr>
          <p:cNvPr id="3" name="Zástupný symbol päty 2"/>
          <p:cNvSpPr>
            <a:spLocks noGrp="1"/>
          </p:cNvSpPr>
          <p:nvPr>
            <p:ph type="ftr" sz="quarter" idx="11"/>
          </p:nvPr>
        </p:nvSpPr>
        <p:spPr/>
        <p:txBody>
          <a:bodyPr/>
          <a:lstStyle/>
          <a:p>
            <a:endParaRPr lang="sk-SK"/>
          </a:p>
        </p:txBody>
      </p:sp>
      <p:sp>
        <p:nvSpPr>
          <p:cNvPr id="4" name="Zástupný symbol čísla snímky 3"/>
          <p:cNvSpPr>
            <a:spLocks noGrp="1"/>
          </p:cNvSpPr>
          <p:nvPr>
            <p:ph type="sldNum" sz="quarter" idx="12"/>
          </p:nvPr>
        </p:nvSpPr>
        <p:spPr/>
        <p:txBody>
          <a:bodyPr/>
          <a:lstStyle/>
          <a:p>
            <a:fld id="{B18547DC-B6EF-4407-B769-5ACE82463CFC}" type="slidenum">
              <a:rPr lang="sk-SK" smtClean="0"/>
              <a:t>‹#›</a:t>
            </a:fld>
            <a:endParaRPr lang="sk-SK"/>
          </a:p>
        </p:txBody>
      </p:sp>
    </p:spTree>
    <p:extLst>
      <p:ext uri="{BB962C8B-B14F-4D97-AF65-F5344CB8AC3E}">
        <p14:creationId xmlns:p14="http://schemas.microsoft.com/office/powerpoint/2010/main" val="6048826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popiso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sk-SK" smtClean="0"/>
              <a:t>Upravte štýly predlohy textu</a:t>
            </a:r>
            <a:endParaRPr lang="sk-SK"/>
          </a:p>
        </p:txBody>
      </p:sp>
      <p:sp>
        <p:nvSpPr>
          <p:cNvPr id="3" name="Zástupný symbol obsah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sk-SK"/>
          </a:p>
        </p:txBody>
      </p:sp>
      <p:sp>
        <p:nvSpPr>
          <p:cNvPr id="4" name="Zástupný symbol text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k-SK" smtClean="0"/>
              <a:t>Upravte štýl predlohy textu.</a:t>
            </a:r>
          </a:p>
        </p:txBody>
      </p:sp>
      <p:sp>
        <p:nvSpPr>
          <p:cNvPr id="5" name="Zástupný symbol dátumu 4"/>
          <p:cNvSpPr>
            <a:spLocks noGrp="1"/>
          </p:cNvSpPr>
          <p:nvPr>
            <p:ph type="dt" sz="half" idx="10"/>
          </p:nvPr>
        </p:nvSpPr>
        <p:spPr/>
        <p:txBody>
          <a:bodyPr/>
          <a:lstStyle/>
          <a:p>
            <a:fld id="{A428E746-064F-425E-8B6A-88B3FD1CE8DC}" type="datetimeFigureOut">
              <a:rPr lang="sk-SK" smtClean="0"/>
              <a:t>6. 5. 2017</a:t>
            </a:fld>
            <a:endParaRPr lang="sk-SK"/>
          </a:p>
        </p:txBody>
      </p:sp>
      <p:sp>
        <p:nvSpPr>
          <p:cNvPr id="6" name="Zástupný symbol päty 5"/>
          <p:cNvSpPr>
            <a:spLocks noGrp="1"/>
          </p:cNvSpPr>
          <p:nvPr>
            <p:ph type="ftr" sz="quarter" idx="11"/>
          </p:nvPr>
        </p:nvSpPr>
        <p:spPr/>
        <p:txBody>
          <a:bodyPr/>
          <a:lstStyle/>
          <a:p>
            <a:endParaRPr lang="sk-SK"/>
          </a:p>
        </p:txBody>
      </p:sp>
      <p:sp>
        <p:nvSpPr>
          <p:cNvPr id="7" name="Zástupný symbol čísla snímky 6"/>
          <p:cNvSpPr>
            <a:spLocks noGrp="1"/>
          </p:cNvSpPr>
          <p:nvPr>
            <p:ph type="sldNum" sz="quarter" idx="12"/>
          </p:nvPr>
        </p:nvSpPr>
        <p:spPr/>
        <p:txBody>
          <a:bodyPr/>
          <a:lstStyle/>
          <a:p>
            <a:fld id="{B18547DC-B6EF-4407-B769-5ACE82463CFC}" type="slidenum">
              <a:rPr lang="sk-SK" smtClean="0"/>
              <a:t>‹#›</a:t>
            </a:fld>
            <a:endParaRPr lang="sk-SK"/>
          </a:p>
        </p:txBody>
      </p:sp>
    </p:spTree>
    <p:extLst>
      <p:ext uri="{BB962C8B-B14F-4D97-AF65-F5344CB8AC3E}">
        <p14:creationId xmlns:p14="http://schemas.microsoft.com/office/powerpoint/2010/main" val="40350206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ok s popiso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sk-SK" smtClean="0"/>
              <a:t>Upravte štýly predlohy textu</a:t>
            </a:r>
            <a:endParaRPr lang="sk-SK"/>
          </a:p>
        </p:txBody>
      </p:sp>
      <p:sp>
        <p:nvSpPr>
          <p:cNvPr id="3" name="Zástupný symbol obrázka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k-SK"/>
          </a:p>
        </p:txBody>
      </p:sp>
      <p:sp>
        <p:nvSpPr>
          <p:cNvPr id="4" name="Zástupný symbol text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k-SK" smtClean="0"/>
              <a:t>Upravte štýl predlohy textu.</a:t>
            </a:r>
          </a:p>
        </p:txBody>
      </p:sp>
      <p:sp>
        <p:nvSpPr>
          <p:cNvPr id="5" name="Zástupný symbol dátumu 4"/>
          <p:cNvSpPr>
            <a:spLocks noGrp="1"/>
          </p:cNvSpPr>
          <p:nvPr>
            <p:ph type="dt" sz="half" idx="10"/>
          </p:nvPr>
        </p:nvSpPr>
        <p:spPr/>
        <p:txBody>
          <a:bodyPr/>
          <a:lstStyle/>
          <a:p>
            <a:fld id="{A428E746-064F-425E-8B6A-88B3FD1CE8DC}" type="datetimeFigureOut">
              <a:rPr lang="sk-SK" smtClean="0"/>
              <a:t>6. 5. 2017</a:t>
            </a:fld>
            <a:endParaRPr lang="sk-SK"/>
          </a:p>
        </p:txBody>
      </p:sp>
      <p:sp>
        <p:nvSpPr>
          <p:cNvPr id="6" name="Zástupný symbol päty 5"/>
          <p:cNvSpPr>
            <a:spLocks noGrp="1"/>
          </p:cNvSpPr>
          <p:nvPr>
            <p:ph type="ftr" sz="quarter" idx="11"/>
          </p:nvPr>
        </p:nvSpPr>
        <p:spPr/>
        <p:txBody>
          <a:bodyPr/>
          <a:lstStyle/>
          <a:p>
            <a:endParaRPr lang="sk-SK"/>
          </a:p>
        </p:txBody>
      </p:sp>
      <p:sp>
        <p:nvSpPr>
          <p:cNvPr id="7" name="Zástupný symbol čísla snímky 6"/>
          <p:cNvSpPr>
            <a:spLocks noGrp="1"/>
          </p:cNvSpPr>
          <p:nvPr>
            <p:ph type="sldNum" sz="quarter" idx="12"/>
          </p:nvPr>
        </p:nvSpPr>
        <p:spPr/>
        <p:txBody>
          <a:bodyPr/>
          <a:lstStyle/>
          <a:p>
            <a:fld id="{B18547DC-B6EF-4407-B769-5ACE82463CFC}" type="slidenum">
              <a:rPr lang="sk-SK" smtClean="0"/>
              <a:t>‹#›</a:t>
            </a:fld>
            <a:endParaRPr lang="sk-SK"/>
          </a:p>
        </p:txBody>
      </p:sp>
    </p:spTree>
    <p:extLst>
      <p:ext uri="{BB962C8B-B14F-4D97-AF65-F5344CB8AC3E}">
        <p14:creationId xmlns:p14="http://schemas.microsoft.com/office/powerpoint/2010/main" val="22068901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nadpis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sk-SK" smtClean="0"/>
              <a:t>Upravte štýly predlohy textu</a:t>
            </a:r>
            <a:endParaRPr lang="sk-SK"/>
          </a:p>
        </p:txBody>
      </p:sp>
      <p:sp>
        <p:nvSpPr>
          <p:cNvPr id="3" name="Zástupný symbol text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sk-SK"/>
          </a:p>
        </p:txBody>
      </p:sp>
      <p:sp>
        <p:nvSpPr>
          <p:cNvPr id="4" name="Zástupný symbol dátumu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428E746-064F-425E-8B6A-88B3FD1CE8DC}" type="datetimeFigureOut">
              <a:rPr lang="sk-SK" smtClean="0"/>
              <a:t>6. 5. 2017</a:t>
            </a:fld>
            <a:endParaRPr lang="sk-SK"/>
          </a:p>
        </p:txBody>
      </p:sp>
      <p:sp>
        <p:nvSpPr>
          <p:cNvPr id="5" name="Zástupný symbol päty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k-SK"/>
          </a:p>
        </p:txBody>
      </p:sp>
      <p:sp>
        <p:nvSpPr>
          <p:cNvPr id="6" name="Zástupný symbol čísla snímky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8547DC-B6EF-4407-B769-5ACE82463CFC}" type="slidenum">
              <a:rPr lang="sk-SK" smtClean="0"/>
              <a:t>‹#›</a:t>
            </a:fld>
            <a:endParaRPr lang="sk-SK"/>
          </a:p>
        </p:txBody>
      </p:sp>
    </p:spTree>
    <p:extLst>
      <p:ext uri="{BB962C8B-B14F-4D97-AF65-F5344CB8AC3E}">
        <p14:creationId xmlns:p14="http://schemas.microsoft.com/office/powerpoint/2010/main" val="39573138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sk-S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hyperlink" Target="mailto:alzbeta.dufferova@gmail.com"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normAutofit fontScale="90000"/>
          </a:bodyPr>
          <a:lstStyle/>
          <a:p>
            <a:r>
              <a:rPr lang="sk-SK"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
            </a:r>
            <a:br>
              <a:rPr lang="sk-SK"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br>
            <a:r>
              <a:rPr lang="sk-SK"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Pán dáva poznať duši svoju vôľu bez slov obdivuhodným spôsobom. Kniha života sv. Terézie,  27. kapitola</a:t>
            </a:r>
            <a:br>
              <a:rPr lang="sk-SK"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br>
            <a:r>
              <a:rPr lang="sk-SK"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
            </a:r>
            <a:br>
              <a:rPr lang="sk-SK"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br>
            <a:endParaRPr lang="sk-SK"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3" name="Podnadpis 2"/>
          <p:cNvSpPr>
            <a:spLocks noGrp="1"/>
          </p:cNvSpPr>
          <p:nvPr>
            <p:ph type="subTitle" idx="1"/>
          </p:nvPr>
        </p:nvSpPr>
        <p:spPr/>
        <p:txBody>
          <a:bodyPr>
            <a:normAutofit fontScale="92500"/>
          </a:bodyPr>
          <a:lstStyle/>
          <a:p>
            <a:endParaRPr lang="sk-SK"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endParaRPr>
          </a:p>
          <a:p>
            <a:r>
              <a:rPr lang="sk-SK" b="1" dirty="0" err="1">
                <a:ln w="18000">
                  <a:solidFill>
                    <a:schemeClr val="accent2">
                      <a:satMod val="140000"/>
                    </a:schemeClr>
                  </a:solidFill>
                  <a:prstDash val="solid"/>
                  <a:miter lim="800000"/>
                </a:ln>
                <a:noFill/>
                <a:effectLst>
                  <a:outerShdw blurRad="25500" dist="23000" dir="7020000" algn="tl">
                    <a:srgbClr val="000000">
                      <a:alpha val="50000"/>
                    </a:srgbClr>
                  </a:outerShdw>
                </a:effectLst>
              </a:rPr>
              <a:t>Sr</a:t>
            </a:r>
            <a:r>
              <a:rPr lang="sk-SK" b="1" dirty="0">
                <a:ln w="18000">
                  <a:solidFill>
                    <a:schemeClr val="accent2">
                      <a:satMod val="140000"/>
                    </a:schemeClr>
                  </a:solidFill>
                  <a:prstDash val="solid"/>
                  <a:miter lim="800000"/>
                </a:ln>
                <a:noFill/>
                <a:effectLst>
                  <a:outerShdw blurRad="25500" dist="23000" dir="7020000" algn="tl">
                    <a:srgbClr val="000000">
                      <a:alpha val="50000"/>
                    </a:srgbClr>
                  </a:outerShdw>
                </a:effectLst>
              </a:rPr>
              <a:t>. Dominika Dufferová OSU</a:t>
            </a:r>
          </a:p>
          <a:p>
            <a:r>
              <a:rPr lang="sk-SK" b="1" dirty="0">
                <a:ln w="18000">
                  <a:solidFill>
                    <a:schemeClr val="accent2">
                      <a:satMod val="140000"/>
                    </a:schemeClr>
                  </a:solidFill>
                  <a:prstDash val="solid"/>
                  <a:miter lim="800000"/>
                </a:ln>
                <a:noFill/>
                <a:effectLst>
                  <a:outerShdw blurRad="25500" dist="23000" dir="7020000" algn="tl">
                    <a:srgbClr val="000000">
                      <a:alpha val="50000"/>
                    </a:srgbClr>
                  </a:outerShdw>
                </a:effectLst>
              </a:rPr>
              <a:t>Bratislava, Dom </a:t>
            </a:r>
            <a:r>
              <a:rPr lang="sk-SK" b="1" dirty="0" err="1">
                <a:ln w="18000">
                  <a:solidFill>
                    <a:schemeClr val="accent2">
                      <a:satMod val="140000"/>
                    </a:schemeClr>
                  </a:solidFill>
                  <a:prstDash val="solid"/>
                  <a:miter lim="800000"/>
                </a:ln>
                <a:noFill/>
                <a:effectLst>
                  <a:outerShdw blurRad="25500" dist="23000" dir="7020000" algn="tl">
                    <a:srgbClr val="000000">
                      <a:alpha val="50000"/>
                    </a:srgbClr>
                  </a:outerShdw>
                </a:effectLst>
              </a:rPr>
              <a:t>Quo</a:t>
            </a:r>
            <a:r>
              <a:rPr lang="sk-SK" b="1" dirty="0">
                <a:ln w="18000">
                  <a:solidFill>
                    <a:schemeClr val="accent2">
                      <a:satMod val="140000"/>
                    </a:schemeClr>
                  </a:solidFill>
                  <a:prstDash val="solid"/>
                  <a:miter lim="800000"/>
                </a:ln>
                <a:noFill/>
                <a:effectLst>
                  <a:outerShdw blurRad="25500" dist="23000" dir="7020000" algn="tl">
                    <a:srgbClr val="000000">
                      <a:alpha val="50000"/>
                    </a:srgbClr>
                  </a:outerShdw>
                </a:effectLst>
              </a:rPr>
              <a:t> </a:t>
            </a:r>
            <a:r>
              <a:rPr lang="sk-SK" b="1" dirty="0" err="1">
                <a:ln w="18000">
                  <a:solidFill>
                    <a:schemeClr val="accent2">
                      <a:satMod val="140000"/>
                    </a:schemeClr>
                  </a:solidFill>
                  <a:prstDash val="solid"/>
                  <a:miter lim="800000"/>
                </a:ln>
                <a:noFill/>
                <a:effectLst>
                  <a:outerShdw blurRad="25500" dist="23000" dir="7020000" algn="tl">
                    <a:srgbClr val="000000">
                      <a:alpha val="50000"/>
                    </a:srgbClr>
                  </a:outerShdw>
                </a:effectLst>
              </a:rPr>
              <a:t>Vadis</a:t>
            </a:r>
            <a:r>
              <a:rPr lang="sk-SK" b="1" dirty="0">
                <a:ln w="18000">
                  <a:solidFill>
                    <a:schemeClr val="accent2">
                      <a:satMod val="140000"/>
                    </a:schemeClr>
                  </a:solidFill>
                  <a:prstDash val="solid"/>
                  <a:miter lim="800000"/>
                </a:ln>
                <a:noFill/>
                <a:effectLst>
                  <a:outerShdw blurRad="25500" dist="23000" dir="7020000" algn="tl">
                    <a:srgbClr val="000000">
                      <a:alpha val="50000"/>
                    </a:srgbClr>
                  </a:outerShdw>
                </a:effectLst>
              </a:rPr>
              <a:t> 26.04.2017</a:t>
            </a:r>
          </a:p>
          <a:p>
            <a:endParaRPr lang="sk-SK" b="1" dirty="0">
              <a:ln w="18000">
                <a:solidFill>
                  <a:schemeClr val="accent2">
                    <a:satMod val="140000"/>
                  </a:schemeClr>
                </a:solidFill>
                <a:prstDash val="solid"/>
                <a:miter lim="800000"/>
              </a:ln>
              <a:noFill/>
              <a:effectLst>
                <a:outerShdw blurRad="25500" dist="23000" dir="7020000" algn="tl">
                  <a:srgbClr val="000000">
                    <a:alpha val="50000"/>
                  </a:srgbClr>
                </a:outerShdw>
              </a:effectLst>
            </a:endParaRPr>
          </a:p>
        </p:txBody>
      </p:sp>
    </p:spTree>
    <p:extLst>
      <p:ext uri="{BB962C8B-B14F-4D97-AF65-F5344CB8AC3E}">
        <p14:creationId xmlns:p14="http://schemas.microsoft.com/office/powerpoint/2010/main" val="246222317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sk-SK"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Podstata intelektuálneho videnia</a:t>
            </a:r>
            <a:br>
              <a:rPr lang="sk-SK"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br>
            <a:endParaRPr lang="sk-SK"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3" name="Zástupný symbol obsahu 2"/>
          <p:cNvSpPr>
            <a:spLocks noGrp="1"/>
          </p:cNvSpPr>
          <p:nvPr>
            <p:ph idx="1"/>
          </p:nvPr>
        </p:nvSpPr>
        <p:spPr/>
        <p:txBody>
          <a:bodyPr>
            <a:normAutofit fontScale="85000" lnSpcReduction="20000"/>
          </a:bodyPr>
          <a:lstStyle/>
          <a:p>
            <a:r>
              <a:rPr lang="sk-SK" dirty="0"/>
              <a:t>Terézia šla za svojím spovedníkom, ktorým v tom čase bol </a:t>
            </a:r>
            <a:r>
              <a:rPr lang="sk-SK" b="1" dirty="0">
                <a:ln w="18000">
                  <a:solidFill>
                    <a:schemeClr val="accent2">
                      <a:satMod val="140000"/>
                    </a:schemeClr>
                  </a:solidFill>
                  <a:prstDash val="solid"/>
                  <a:miter lim="800000"/>
                </a:ln>
                <a:noFill/>
                <a:effectLst>
                  <a:outerShdw blurRad="25500" dist="23000" dir="7020000" algn="tl">
                    <a:srgbClr val="000000">
                      <a:alpha val="50000"/>
                    </a:srgbClr>
                  </a:outerShdw>
                </a:effectLst>
              </a:rPr>
              <a:t>P. </a:t>
            </a:r>
            <a:r>
              <a:rPr lang="sk-SK" b="1" dirty="0" err="1">
                <a:ln w="18000">
                  <a:solidFill>
                    <a:schemeClr val="accent2">
                      <a:satMod val="140000"/>
                    </a:schemeClr>
                  </a:solidFill>
                  <a:prstDash val="solid"/>
                  <a:miter lim="800000"/>
                </a:ln>
                <a:noFill/>
                <a:effectLst>
                  <a:outerShdw blurRad="25500" dist="23000" dir="7020000" algn="tl">
                    <a:srgbClr val="000000">
                      <a:alpha val="50000"/>
                    </a:srgbClr>
                  </a:outerShdw>
                </a:effectLst>
              </a:rPr>
              <a:t>Baltasar</a:t>
            </a:r>
            <a:r>
              <a:rPr lang="sk-SK" b="1" dirty="0">
                <a:ln w="18000">
                  <a:solidFill>
                    <a:schemeClr val="accent2">
                      <a:satMod val="140000"/>
                    </a:schemeClr>
                  </a:solidFill>
                  <a:prstDash val="solid"/>
                  <a:miter lim="800000"/>
                </a:ln>
                <a:noFill/>
                <a:effectLst>
                  <a:outerShdw blurRad="25500" dist="23000" dir="7020000" algn="tl">
                    <a:srgbClr val="000000">
                      <a:alpha val="50000"/>
                    </a:srgbClr>
                  </a:outerShdw>
                </a:effectLst>
              </a:rPr>
              <a:t> </a:t>
            </a:r>
            <a:r>
              <a:rPr lang="sk-SK" b="1" dirty="0" err="1">
                <a:ln w="18000">
                  <a:solidFill>
                    <a:schemeClr val="accent2">
                      <a:satMod val="140000"/>
                    </a:schemeClr>
                  </a:solidFill>
                  <a:prstDash val="solid"/>
                  <a:miter lim="800000"/>
                </a:ln>
                <a:noFill/>
                <a:effectLst>
                  <a:outerShdw blurRad="25500" dist="23000" dir="7020000" algn="tl">
                    <a:srgbClr val="000000">
                      <a:alpha val="50000"/>
                    </a:srgbClr>
                  </a:outerShdw>
                </a:effectLst>
              </a:rPr>
              <a:t>Alvarez</a:t>
            </a:r>
            <a:r>
              <a:rPr lang="sk-SK" dirty="0"/>
              <a:t>, aby mu povedala, čo skusuje. Stálo ju to veľa. Opýtal sa jej, akým spôsobom ho videla. Odvetila, že ho nevidí. Kňaz nechápal, ako môže vedieť, že to bol Kristus. Odvetila, že nevedela ako, ale že nemohla prestať chápať, že bol v jej vnútri, že ho vidí jasne a cíti zreteľne a že sústredenosť jej duše je omnoho väčšia. Že v modlitbe pokoja je jej sústredenosť ustavičná a že efekty tejto modlitby sú v nej celkom iné, než aké zvykla mávať a že ide o vec veľmi jasnú. Nevedela nič presnejšie povedať pre tento druh videnia, lebo o ňom ani nie je možné hovoriť.</a:t>
            </a:r>
          </a:p>
        </p:txBody>
      </p:sp>
    </p:spTree>
    <p:extLst>
      <p:ext uri="{BB962C8B-B14F-4D97-AF65-F5344CB8AC3E}">
        <p14:creationId xmlns:p14="http://schemas.microsoft.com/office/powerpoint/2010/main" val="82207096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rPr>
              <a:t>Sv. Peter z </a:t>
            </a:r>
            <a:r>
              <a:rPr lang="es-PE"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rPr>
              <a:t>Alcantary</a:t>
            </a:r>
            <a:endParaRPr lang="es-PE" b="1" dirty="0">
              <a:ln w="18000">
                <a:solidFill>
                  <a:schemeClr val="accent2">
                    <a:satMod val="140000"/>
                  </a:schemeClr>
                </a:solidFill>
                <a:prstDash val="solid"/>
                <a:miter lim="800000"/>
              </a:ln>
              <a:noFill/>
              <a:effectLst>
                <a:outerShdw blurRad="25500" dist="23000" dir="7020000" algn="tl">
                  <a:srgbClr val="000000">
                    <a:alpha val="50000"/>
                  </a:srgbClr>
                </a:outerShdw>
              </a:effectLst>
            </a:endParaRPr>
          </a:p>
        </p:txBody>
      </p:sp>
      <p:sp>
        <p:nvSpPr>
          <p:cNvPr id="3" name="Zástupný symbol obsahu 2"/>
          <p:cNvSpPr>
            <a:spLocks noGrp="1"/>
          </p:cNvSpPr>
          <p:nvPr>
            <p:ph idx="1"/>
          </p:nvPr>
        </p:nvSpPr>
        <p:spPr/>
        <p:txBody>
          <a:bodyPr>
            <a:normAutofit fontScale="85000" lnSpcReduction="20000"/>
          </a:bodyPr>
          <a:lstStyle/>
          <a:p>
            <a:r>
              <a:rPr lang="sk-SK" dirty="0" smtClean="0"/>
              <a:t>Jej povedal, že vo </a:t>
            </a:r>
            <a:r>
              <a:rPr lang="sk-SK" dirty="0"/>
              <a:t>veciach, ako je táto, a kde ide o najvznešenejšie, </a:t>
            </a:r>
            <a:r>
              <a:rPr lang="sk-SK" u="sng" dirty="0"/>
              <a:t>sa démon nemôže vmiesiť</a:t>
            </a:r>
            <a:r>
              <a:rPr lang="sk-SK" dirty="0"/>
              <a:t>. Neexistujú ani termíny, lebo úkaz je veľmi zriedkavý a príliš vznešený, možno vzdelanci by vedeli o tom niečo povedať. Je to divné tvrdiť, že okom ho nevidím ani telesným, ani duševným, ako potom vysvetlím, že to viem jasne a zreteľne? Je tu určitá podobnosť s „videním niečoho“, ale nie totožnosť.? Nič z toho, tvrdí Terézia, nevidno ani temnotu, ale predstaví sa cez jasnejšiu správu duši ako slnko. Nie, aby sa videlo slnko alebo jasno, ale svetlo, ktoré bez toho aby sa videlo svetlo, osvieti rozum, aby sa duša radovala z tak veľkého dobra, ktoré so sebou prináša veľké dobrá.</a:t>
            </a:r>
          </a:p>
          <a:p>
            <a:endParaRPr lang="sk-SK" dirty="0"/>
          </a:p>
        </p:txBody>
      </p:sp>
    </p:spTree>
    <p:extLst>
      <p:ext uri="{BB962C8B-B14F-4D97-AF65-F5344CB8AC3E}">
        <p14:creationId xmlns:p14="http://schemas.microsoft.com/office/powerpoint/2010/main" val="22689929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sk-SK"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
            </a:r>
            <a:br>
              <a:rPr lang="sk-SK"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br>
            <a:r>
              <a:rPr lang="sk-SK"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Nie je to ako prítomnosť Boha pri modlitbe spojenia a pokoja</a:t>
            </a:r>
            <a:br>
              <a:rPr lang="sk-SK"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br>
            <a:endParaRPr lang="sk-SK"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3" name="Zástupný symbol obsahu 2"/>
          <p:cNvSpPr>
            <a:spLocks noGrp="1"/>
          </p:cNvSpPr>
          <p:nvPr>
            <p:ph idx="1"/>
          </p:nvPr>
        </p:nvSpPr>
        <p:spPr/>
        <p:txBody>
          <a:bodyPr/>
          <a:lstStyle/>
          <a:p>
            <a:r>
              <a:rPr lang="sk-SK" dirty="0"/>
              <a:t>Terézia vysvetľuje, že milosť, ktorá jej bola daná a ktorá je pre ňu nová, nie je taká, ako prítomnosť Pána, ktorú často mávala a máva v modlitbe spojenia a pokoja. V technickom slova zmysle je modlitba pokoja „druhým stupňom“ alebo „štvrtým stupňom“, čiže nevedomým (nie rozumovým) spojením. </a:t>
            </a:r>
          </a:p>
        </p:txBody>
      </p:sp>
    </p:spTree>
    <p:extLst>
      <p:ext uri="{BB962C8B-B14F-4D97-AF65-F5344CB8AC3E}">
        <p14:creationId xmlns:p14="http://schemas.microsoft.com/office/powerpoint/2010/main" val="265745691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sk-SK"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rPr>
              <a:t>Pôsobenie Človečenstva Ježiša Krista</a:t>
            </a:r>
            <a:endParaRPr lang="sk-SK" b="1" dirty="0">
              <a:ln w="18000">
                <a:solidFill>
                  <a:schemeClr val="accent2">
                    <a:satMod val="140000"/>
                  </a:schemeClr>
                </a:solidFill>
                <a:prstDash val="solid"/>
                <a:miter lim="800000"/>
              </a:ln>
              <a:noFill/>
              <a:effectLst>
                <a:outerShdw blurRad="25500" dist="23000" dir="7020000" algn="tl">
                  <a:srgbClr val="000000">
                    <a:alpha val="50000"/>
                  </a:srgbClr>
                </a:outerShdw>
              </a:effectLst>
            </a:endParaRPr>
          </a:p>
        </p:txBody>
      </p:sp>
      <p:sp>
        <p:nvSpPr>
          <p:cNvPr id="3" name="Zástupný symbol obsahu 2"/>
          <p:cNvSpPr>
            <a:spLocks noGrp="1"/>
          </p:cNvSpPr>
          <p:nvPr>
            <p:ph idx="1"/>
          </p:nvPr>
        </p:nvSpPr>
        <p:spPr/>
        <p:txBody>
          <a:bodyPr>
            <a:normAutofit fontScale="85000" lnSpcReduction="20000"/>
          </a:bodyPr>
          <a:lstStyle/>
          <a:p>
            <a:r>
              <a:rPr lang="sk-SK" dirty="0"/>
              <a:t>Pri týchto druhoch modlitby sa zdá, človek chce mať modlitbu a vníma ako ho Pán počuje a počúva pre veľké efekty a nežné duchovné city. Takáto veľká priazeň je od Boha a treba ju považovať za vzácny dar, za veľmi vznešenú modlitbu, ale nie je to videnie, pri ktorom by bolo možné vnímať Boha prostredníctvom efektov, vyvolaných v duši, lebo práve cez nich sa jej Boh chce dať cítiť. Avšak tuná, v modlitbe, o ktorej je reč, sa jasne vidí, že je tu Ježiš Kristus, syn Márie. V nej predstavujú vplyvy Božstva a zároveň sa ukazuje aj pôsobenie Jeho Človečenstva, aj ono chce človeka obdariť svojou priazňou.</a:t>
            </a:r>
          </a:p>
          <a:p>
            <a:endParaRPr lang="sk-SK" dirty="0"/>
          </a:p>
        </p:txBody>
      </p:sp>
    </p:spTree>
    <p:extLst>
      <p:ext uri="{BB962C8B-B14F-4D97-AF65-F5344CB8AC3E}">
        <p14:creationId xmlns:p14="http://schemas.microsoft.com/office/powerpoint/2010/main" val="355031672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rPr>
              <a:t>Dotaz spovedníka</a:t>
            </a:r>
            <a:endParaRPr lang="sk-SK" b="1" dirty="0">
              <a:ln w="18000">
                <a:solidFill>
                  <a:schemeClr val="accent2">
                    <a:satMod val="140000"/>
                  </a:schemeClr>
                </a:solidFill>
                <a:prstDash val="solid"/>
                <a:miter lim="800000"/>
              </a:ln>
              <a:noFill/>
              <a:effectLst>
                <a:outerShdw blurRad="25500" dist="23000" dir="7020000" algn="tl">
                  <a:srgbClr val="000000">
                    <a:alpha val="50000"/>
                  </a:srgbClr>
                </a:outerShdw>
              </a:effectLst>
            </a:endParaRPr>
          </a:p>
        </p:txBody>
      </p:sp>
      <p:sp>
        <p:nvSpPr>
          <p:cNvPr id="3" name="Zástupný symbol obsahu 2"/>
          <p:cNvSpPr>
            <a:spLocks noGrp="1"/>
          </p:cNvSpPr>
          <p:nvPr>
            <p:ph idx="1"/>
          </p:nvPr>
        </p:nvSpPr>
        <p:spPr/>
        <p:txBody>
          <a:bodyPr>
            <a:normAutofit fontScale="92500" lnSpcReduction="10000"/>
          </a:bodyPr>
          <a:lstStyle/>
          <a:p>
            <a:r>
              <a:rPr lang="sk-SK" dirty="0"/>
              <a:t>I opýtal sa Terézie jej spovedník, že kto jej povedal, že ide o Ježiša Krista, a ona, že jej </a:t>
            </a:r>
            <a:r>
              <a:rPr lang="sk-SK" dirty="0" smtClean="0"/>
              <a:t>to On </a:t>
            </a:r>
            <a:r>
              <a:rPr lang="sk-SK" dirty="0"/>
              <a:t>sám veľakrát povedal. Ale aj prv, než by to On </a:t>
            </a:r>
            <a:r>
              <a:rPr lang="sk-SK" dirty="0" smtClean="0"/>
              <a:t>bol povedal</a:t>
            </a:r>
            <a:r>
              <a:rPr lang="sk-SK" dirty="0"/>
              <a:t>, hoci ho predtým </a:t>
            </a:r>
            <a:r>
              <a:rPr lang="sk-SK" dirty="0" smtClean="0"/>
              <a:t>nevidela, </a:t>
            </a:r>
            <a:r>
              <a:rPr lang="sk-SK" dirty="0"/>
              <a:t>vedela to, hoci nie s takou istotou a rozhodnosťou. A dá nádherný príklad o tom, že keby bola slepá a poznala hlas niekoho, vedela by ho identifikovať, keby jej naraz prehovoril nečakane, určite by ho spoznala podľa hlasu, ale nebolo by to tak jasné ako keby ho mohla vidieť. </a:t>
            </a:r>
          </a:p>
        </p:txBody>
      </p:sp>
    </p:spTree>
    <p:extLst>
      <p:ext uri="{BB962C8B-B14F-4D97-AF65-F5344CB8AC3E}">
        <p14:creationId xmlns:p14="http://schemas.microsoft.com/office/powerpoint/2010/main" val="366361275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rPr>
              <a:t>Vnútorná istota a vtlačený znak</a:t>
            </a:r>
            <a:endParaRPr lang="sk-SK" b="1" dirty="0">
              <a:ln w="18000">
                <a:solidFill>
                  <a:schemeClr val="accent2">
                    <a:satMod val="140000"/>
                  </a:schemeClr>
                </a:solidFill>
                <a:prstDash val="solid"/>
                <a:miter lim="800000"/>
              </a:ln>
              <a:noFill/>
              <a:effectLst>
                <a:outerShdw blurRad="25500" dist="23000" dir="7020000" algn="tl">
                  <a:srgbClr val="000000">
                    <a:alpha val="50000"/>
                  </a:srgbClr>
                </a:outerShdw>
              </a:effectLst>
            </a:endParaRPr>
          </a:p>
        </p:txBody>
      </p:sp>
      <p:sp>
        <p:nvSpPr>
          <p:cNvPr id="3" name="Zástupný symbol obsahu 2"/>
          <p:cNvSpPr>
            <a:spLocks noGrp="1"/>
          </p:cNvSpPr>
          <p:nvPr>
            <p:ph idx="1"/>
          </p:nvPr>
        </p:nvSpPr>
        <p:spPr/>
        <p:txBody>
          <a:bodyPr/>
          <a:lstStyle/>
          <a:p>
            <a:r>
              <a:rPr lang="sk-SK" dirty="0"/>
              <a:t>V tomto druhu mystickej milosti akoby Pán vtlačil takú jasnú správu o sebe, že nemožno o jej obsahu pochybovať. Pán si praje, aby bol tak vytesaný </a:t>
            </a:r>
            <a:r>
              <a:rPr lang="sk-SK" dirty="0" smtClean="0"/>
              <a:t>do</a:t>
            </a:r>
            <a:r>
              <a:rPr lang="sk-SK" dirty="0"/>
              <a:t> </a:t>
            </a:r>
            <a:r>
              <a:rPr lang="sk-SK" dirty="0" smtClean="0"/>
              <a:t>rozumu, </a:t>
            </a:r>
            <a:r>
              <a:rPr lang="sk-SK" dirty="0"/>
              <a:t>aby sa o ňom nemohlo pochybovať ani ak, ako keby bol videný. Lebo pri videniach niekedy môžeme mať podozrenie, že sa nám marilo. Pri tomto spôsobe, aj keď nás čosi také napadne, pochybnosť nemá silu.</a:t>
            </a:r>
          </a:p>
          <a:p>
            <a:endParaRPr lang="sk-SK" dirty="0"/>
          </a:p>
        </p:txBody>
      </p:sp>
    </p:spTree>
    <p:extLst>
      <p:ext uri="{BB962C8B-B14F-4D97-AF65-F5344CB8AC3E}">
        <p14:creationId xmlns:p14="http://schemas.microsoft.com/office/powerpoint/2010/main" val="91367245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sk-SK"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
            </a:r>
            <a:br>
              <a:rPr lang="sk-SK"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br>
            <a:r>
              <a:rPr lang="sk-SK"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Nový spôsob, akým Boh učí milovanú dušu </a:t>
            </a:r>
            <a:br>
              <a:rPr lang="sk-SK"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br>
            <a:endParaRPr lang="sk-SK"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3" name="Zástupný symbol obsahu 2"/>
          <p:cNvSpPr>
            <a:spLocks noGrp="1"/>
          </p:cNvSpPr>
          <p:nvPr>
            <p:ph idx="1"/>
          </p:nvPr>
        </p:nvSpPr>
        <p:spPr/>
        <p:txBody>
          <a:bodyPr>
            <a:normAutofit fontScale="92500" lnSpcReduction="20000"/>
          </a:bodyPr>
          <a:lstStyle/>
          <a:p>
            <a:r>
              <a:rPr lang="sk-SK" dirty="0"/>
              <a:t>Práve sme boli svedkami opisu „hovoru bez hovorenia“. Podľa svätice je to reč nebies, ktorú tu na zemi nemožno pretlmočiť. Len Pán sám môže darovať niekomu takúto skúsenosť, a to veľmi hlboko v duši vyvoleného a tam ju aj predstaví bez obrazu a formy slov, tak, ako je to povedané. Treba si veľmi všimnúť tento spôsob, akým Boh komunikuje duši, aby pochopila to, čo on chce, aby pochopila, </a:t>
            </a:r>
            <a:r>
              <a:rPr lang="sk-SK" dirty="0" smtClean="0"/>
              <a:t>že ide </a:t>
            </a:r>
            <a:r>
              <a:rPr lang="sk-SK" dirty="0"/>
              <a:t>i veľké pravdy a tajomstvá. Takto to robí aj s Teréziou. To je spôsob, ako ju poučuje. Zdá sa jej, že </a:t>
            </a:r>
            <a:r>
              <a:rPr lang="sk-SK" dirty="0" smtClean="0"/>
              <a:t>diabol sa tam menej </a:t>
            </a:r>
            <a:r>
              <a:rPr lang="sk-SK" dirty="0"/>
              <a:t>môže vmiesiť.</a:t>
            </a:r>
          </a:p>
          <a:p>
            <a:endParaRPr lang="sk-SK" dirty="0"/>
          </a:p>
        </p:txBody>
      </p:sp>
    </p:spTree>
    <p:extLst>
      <p:ext uri="{BB962C8B-B14F-4D97-AF65-F5344CB8AC3E}">
        <p14:creationId xmlns:p14="http://schemas.microsoft.com/office/powerpoint/2010/main" val="185877415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rPr>
              <a:t>Komunikácia Boha</a:t>
            </a:r>
            <a:endParaRPr lang="sk-SK" b="1" dirty="0">
              <a:ln w="18000">
                <a:solidFill>
                  <a:schemeClr val="accent2">
                    <a:satMod val="140000"/>
                  </a:schemeClr>
                </a:solidFill>
                <a:prstDash val="solid"/>
                <a:miter lim="800000"/>
              </a:ln>
              <a:noFill/>
              <a:effectLst>
                <a:outerShdw blurRad="25500" dist="23000" dir="7020000" algn="tl">
                  <a:srgbClr val="000000">
                    <a:alpha val="50000"/>
                  </a:srgbClr>
                </a:outerShdw>
              </a:effectLst>
            </a:endParaRPr>
          </a:p>
        </p:txBody>
      </p:sp>
      <p:sp>
        <p:nvSpPr>
          <p:cNvPr id="3" name="Zástupný symbol obsahu 2"/>
          <p:cNvSpPr>
            <a:spLocks noGrp="1"/>
          </p:cNvSpPr>
          <p:nvPr>
            <p:ph idx="1"/>
          </p:nvPr>
        </p:nvSpPr>
        <p:spPr/>
        <p:txBody>
          <a:bodyPr/>
          <a:lstStyle/>
          <a:p>
            <a:r>
              <a:rPr lang="sk-SK" dirty="0"/>
              <a:t>Pri tomto spôsobe videnia a reči, tak číro spirituálnych – obe formy sú božskou komunikáciou, nazvanou videním a vnútornými slovami. Terézia sa nazdáva, že mohutnosti človeka nie sú nečinné, ani zmysly nie sú odňaté, naopak, veľmi pi sebe. Toto je veľmi zriedkavý úkaz pri kontemplácii. V každom prípade, v nich nekonáme my, ale Pán.</a:t>
            </a:r>
          </a:p>
          <a:p>
            <a:endParaRPr lang="sk-SK" dirty="0"/>
          </a:p>
        </p:txBody>
      </p:sp>
    </p:spTree>
    <p:extLst>
      <p:ext uri="{BB962C8B-B14F-4D97-AF65-F5344CB8AC3E}">
        <p14:creationId xmlns:p14="http://schemas.microsoft.com/office/powerpoint/2010/main" val="412736451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rPr>
              <a:t>Vliate vedenie</a:t>
            </a:r>
            <a:endParaRPr lang="sk-SK" b="1" dirty="0">
              <a:ln w="18000">
                <a:solidFill>
                  <a:schemeClr val="accent2">
                    <a:satMod val="140000"/>
                  </a:schemeClr>
                </a:solidFill>
                <a:prstDash val="solid"/>
                <a:miter lim="800000"/>
              </a:ln>
              <a:noFill/>
              <a:effectLst>
                <a:outerShdw blurRad="25500" dist="23000" dir="7020000" algn="tl">
                  <a:srgbClr val="000000">
                    <a:alpha val="50000"/>
                  </a:srgbClr>
                </a:outerShdw>
              </a:effectLst>
            </a:endParaRPr>
          </a:p>
        </p:txBody>
      </p:sp>
      <p:sp>
        <p:nvSpPr>
          <p:cNvPr id="3" name="Zástupný symbol obsahu 2"/>
          <p:cNvSpPr>
            <a:spLocks noGrp="1"/>
          </p:cNvSpPr>
          <p:nvPr>
            <p:ph idx="1"/>
          </p:nvPr>
        </p:nvSpPr>
        <p:spPr/>
        <p:txBody>
          <a:bodyPr/>
          <a:lstStyle/>
          <a:p>
            <a:r>
              <a:rPr lang="sk-SK" dirty="0"/>
              <a:t>Je to akoby nejaké jedlo v žalúdku, bez toho, aby sme ho boli zjedli, bez toho, aby sme vedeli ako sa tam dostalo, je jasné, že tam je, nevie sa čo to je, ani kto ho tam dal. Je to pri tých predchádzajúcich milostiach druhého a štvrtého stupňa. Pri tejto novej, pri hovoroch, o čom hovorím, je to jasné.</a:t>
            </a:r>
          </a:p>
          <a:p>
            <a:endParaRPr lang="sk-SK" dirty="0"/>
          </a:p>
        </p:txBody>
      </p:sp>
    </p:spTree>
    <p:extLst>
      <p:ext uri="{BB962C8B-B14F-4D97-AF65-F5344CB8AC3E}">
        <p14:creationId xmlns:p14="http://schemas.microsoft.com/office/powerpoint/2010/main" val="29775010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sk-SK"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
            </a:r>
            <a:br>
              <a:rPr lang="sk-SK"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br>
            <a:r>
              <a:rPr lang="sk-SK"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Ďalšie vlastnosti tohto hovoru a videnia</a:t>
            </a:r>
            <a:br>
              <a:rPr lang="sk-SK"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br>
            <a:endParaRPr lang="sk-SK"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3" name="Zástupný symbol obsahu 2"/>
          <p:cNvSpPr>
            <a:spLocks noGrp="1"/>
          </p:cNvSpPr>
          <p:nvPr>
            <p:ph idx="1"/>
          </p:nvPr>
        </p:nvSpPr>
        <p:spPr/>
        <p:txBody>
          <a:bodyPr/>
          <a:lstStyle/>
          <a:p>
            <a:r>
              <a:rPr lang="sk-SK" dirty="0"/>
              <a:t>Boh pôsobí v predchádzajúcich videniach, že rozum uhádne o čo sa jedná, napriek tomu, že je preň ťažké pochopiť o čom je reč. Zdá sa, akoby mal iné uši, ktorými počuje. Jedené. spôsobuje, aby počúvali a nerozptyľovali sa. Ako keby niekto mal uši a iní by mu doň   napriek tomu, že si ich chce zapchať nedovolia mu a musí počúvať. Napokon predsa len robí – počúva, je pozorný na to, čo mu hovoria.</a:t>
            </a:r>
          </a:p>
        </p:txBody>
      </p:sp>
    </p:spTree>
    <p:extLst>
      <p:ext uri="{BB962C8B-B14F-4D97-AF65-F5344CB8AC3E}">
        <p14:creationId xmlns:p14="http://schemas.microsoft.com/office/powerpoint/2010/main" val="1724910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OBSAH</a:t>
            </a:r>
            <a:endParaRPr lang="sk-SK"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3" name="Zástupný symbol obsahu 2"/>
          <p:cNvSpPr>
            <a:spLocks noGrp="1"/>
          </p:cNvSpPr>
          <p:nvPr>
            <p:ph idx="1"/>
          </p:nvPr>
        </p:nvSpPr>
        <p:spPr/>
        <p:txBody>
          <a:bodyPr>
            <a:normAutofit fontScale="92500" lnSpcReduction="20000"/>
          </a:bodyPr>
          <a:lstStyle/>
          <a:p>
            <a:r>
              <a:rPr lang="sk-SK" b="1" dirty="0"/>
              <a:t>Návrat k vlastnému duchovnému </a:t>
            </a:r>
            <a:r>
              <a:rPr lang="sk-SK" b="1" dirty="0" smtClean="0"/>
              <a:t>životu</a:t>
            </a:r>
          </a:p>
          <a:p>
            <a:r>
              <a:rPr lang="sk-SK" b="1" dirty="0"/>
              <a:t>Pán je neustále po Teréziinej pravici</a:t>
            </a:r>
            <a:endParaRPr lang="sk-SK" dirty="0"/>
          </a:p>
          <a:p>
            <a:r>
              <a:rPr lang="sk-SK" b="1" dirty="0"/>
              <a:t>Podstata intelektuálneho videnia</a:t>
            </a:r>
            <a:endParaRPr lang="sk-SK" dirty="0"/>
          </a:p>
          <a:p>
            <a:r>
              <a:rPr lang="sk-SK" b="1" dirty="0"/>
              <a:t>Nie je to ako prítomnosť Boha pri modlitbe spojenia a pokoja</a:t>
            </a:r>
            <a:endParaRPr lang="sk-SK" dirty="0"/>
          </a:p>
          <a:p>
            <a:r>
              <a:rPr lang="sk-SK" b="1" dirty="0"/>
              <a:t>Nový spôsob, akým Boh učí milovanú dušu</a:t>
            </a:r>
            <a:r>
              <a:rPr lang="sk-SK" dirty="0"/>
              <a:t> </a:t>
            </a:r>
          </a:p>
          <a:p>
            <a:r>
              <a:rPr lang="sk-SK" b="1" dirty="0"/>
              <a:t>Ďalšie vlastnosti tohto hovoru a videnia</a:t>
            </a:r>
            <a:endParaRPr lang="sk-SK" dirty="0"/>
          </a:p>
          <a:p>
            <a:r>
              <a:rPr lang="sk-SK" b="1" dirty="0"/>
              <a:t>Mať poňatie o tom, čo sa deje v nebi</a:t>
            </a:r>
            <a:endParaRPr lang="sk-SK" dirty="0"/>
          </a:p>
          <a:p>
            <a:r>
              <a:rPr lang="sk-SK" b="1" dirty="0"/>
              <a:t>Čo získa ten, čo všetko opustí a nasleduje </a:t>
            </a:r>
            <a:r>
              <a:rPr lang="sk-SK" b="1" dirty="0" smtClean="0"/>
              <a:t>Krista</a:t>
            </a:r>
          </a:p>
          <a:p>
            <a:r>
              <a:rPr lang="sk-SK" b="1" dirty="0" smtClean="0"/>
              <a:t>Čo robiť, aby sme nestratili tak </a:t>
            </a:r>
            <a:r>
              <a:rPr lang="sk-SK" b="1" smtClean="0"/>
              <a:t>veľké dobro</a:t>
            </a:r>
            <a:endParaRPr lang="sk-SK" dirty="0"/>
          </a:p>
          <a:p>
            <a:endParaRPr lang="sk-SK" dirty="0"/>
          </a:p>
        </p:txBody>
      </p:sp>
    </p:spTree>
    <p:extLst>
      <p:ext uri="{BB962C8B-B14F-4D97-AF65-F5344CB8AC3E}">
        <p14:creationId xmlns:p14="http://schemas.microsoft.com/office/powerpoint/2010/main" val="342351174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Nové videnie a počutie</a:t>
            </a:r>
            <a:endParaRPr lang="sk-SK"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3" name="Zástupný symbol obsahu 2"/>
          <p:cNvSpPr>
            <a:spLocks noGrp="1"/>
          </p:cNvSpPr>
          <p:nvPr>
            <p:ph idx="1"/>
          </p:nvPr>
        </p:nvSpPr>
        <p:spPr/>
        <p:txBody>
          <a:bodyPr/>
          <a:lstStyle/>
          <a:p>
            <a:r>
              <a:rPr lang="sk-SK" dirty="0"/>
              <a:t>Tu, pri tomto hovore čí videní niet ničoho. Duši sa vezme všetko, čo bolo a zostalo z minulosti. Všetko je požuté a zjedené. Nezostáva nič iného než radovať sa ako niekto, kto bez práce a námahy naučiť sa čítať a písať, ba vôbec študovať, zrazu má celú vedu v sebe, ani nevie kedy a ako, veď ani s abecedou sa nenamáhal.</a:t>
            </a:r>
          </a:p>
          <a:p>
            <a:endParaRPr lang="sk-SK" dirty="0"/>
          </a:p>
        </p:txBody>
      </p:sp>
    </p:spTree>
    <p:extLst>
      <p:ext uri="{BB962C8B-B14F-4D97-AF65-F5344CB8AC3E}">
        <p14:creationId xmlns:p14="http://schemas.microsoft.com/office/powerpoint/2010/main" val="161938376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rPr>
              <a:t>Nebeský dar</a:t>
            </a:r>
            <a:endParaRPr lang="sk-SK" b="1" dirty="0">
              <a:ln w="18000">
                <a:solidFill>
                  <a:schemeClr val="accent2">
                    <a:satMod val="140000"/>
                  </a:schemeClr>
                </a:solidFill>
                <a:prstDash val="solid"/>
                <a:miter lim="800000"/>
              </a:ln>
              <a:noFill/>
              <a:effectLst>
                <a:outerShdw blurRad="25500" dist="23000" dir="7020000" algn="tl">
                  <a:srgbClr val="000000">
                    <a:alpha val="50000"/>
                  </a:srgbClr>
                </a:outerShdw>
              </a:effectLst>
            </a:endParaRPr>
          </a:p>
        </p:txBody>
      </p:sp>
      <p:sp>
        <p:nvSpPr>
          <p:cNvPr id="3" name="Zástupný symbol obsahu 2"/>
          <p:cNvSpPr>
            <a:spLocks noGrp="1"/>
          </p:cNvSpPr>
          <p:nvPr>
            <p:ph idx="1"/>
          </p:nvPr>
        </p:nvSpPr>
        <p:spPr/>
        <p:txBody>
          <a:bodyPr/>
          <a:lstStyle/>
          <a:p>
            <a:r>
              <a:rPr lang="sk-SK" dirty="0"/>
              <a:t>Tento posledný opis a prirovnanie sa zdá Terézii ako veľmi trefné, lebo zjavuje čosi </a:t>
            </a:r>
            <a:r>
              <a:rPr lang="sk-SK" u="sng" dirty="0"/>
              <a:t>nebeského</a:t>
            </a:r>
            <a:r>
              <a:rPr lang="sk-SK" dirty="0"/>
              <a:t> z daru, ktorý človek dostáva. Duša v okamihu nadobudne tak veľké poznanie o Najsvätejšej Trojici a iných veľmi vznešených veciach, že niet teológa, ktorý by sa odvážil s ňou dišputovať o veľkosti týchto právd.</a:t>
            </a:r>
          </a:p>
          <a:p>
            <a:endParaRPr lang="sk-SK" dirty="0"/>
          </a:p>
        </p:txBody>
      </p:sp>
    </p:spTree>
    <p:extLst>
      <p:ext uri="{BB962C8B-B14F-4D97-AF65-F5344CB8AC3E}">
        <p14:creationId xmlns:p14="http://schemas.microsoft.com/office/powerpoint/2010/main" val="199939838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rPr>
              <a:t>Teológovia – súčasníci sv. Terézie</a:t>
            </a:r>
            <a:endParaRPr lang="sk-SK" b="1" dirty="0">
              <a:ln w="18000">
                <a:solidFill>
                  <a:schemeClr val="accent2">
                    <a:satMod val="140000"/>
                  </a:schemeClr>
                </a:solidFill>
                <a:prstDash val="solid"/>
                <a:miter lim="800000"/>
              </a:ln>
              <a:noFill/>
              <a:effectLst>
                <a:outerShdw blurRad="25500" dist="23000" dir="7020000" algn="tl">
                  <a:srgbClr val="000000">
                    <a:alpha val="50000"/>
                  </a:srgbClr>
                </a:outerShdw>
              </a:effectLst>
            </a:endParaRPr>
          </a:p>
        </p:txBody>
      </p:sp>
      <p:sp>
        <p:nvSpPr>
          <p:cNvPr id="3" name="Zástupný symbol obsahu 2"/>
          <p:cNvSpPr>
            <a:spLocks noGrp="1"/>
          </p:cNvSpPr>
          <p:nvPr>
            <p:ph idx="1"/>
          </p:nvPr>
        </p:nvSpPr>
        <p:spPr/>
        <p:txBody>
          <a:bodyPr>
            <a:normAutofit fontScale="92500" lnSpcReduction="20000"/>
          </a:bodyPr>
          <a:lstStyle/>
          <a:p>
            <a:r>
              <a:rPr lang="sk-SK" dirty="0"/>
              <a:t>Ostatne, jeden z týchto veľkých teológov píše o nej v tom istom čase: „Tieto veci pôsobia v jej rozume jasno a svetlo obdivuhodné o Božích veciach“ (Diktát dominikána </a:t>
            </a:r>
            <a:r>
              <a:rPr lang="sk-SK" b="1" dirty="0" err="1"/>
              <a:t>Pedra</a:t>
            </a:r>
            <a:r>
              <a:rPr lang="sk-SK" b="1" dirty="0"/>
              <a:t> </a:t>
            </a:r>
            <a:r>
              <a:rPr lang="sk-SK" b="1" dirty="0" err="1"/>
              <a:t>Ibáñeza</a:t>
            </a:r>
            <a:r>
              <a:rPr lang="sk-SK" dirty="0"/>
              <a:t>: BMC, II, s. 132). Ohľadom jej prenikania do tajomstva Najsvätejšej Trojice sa možno pozrieť v jej </a:t>
            </a:r>
            <a:r>
              <a:rPr lang="sk-SK" i="1" dirty="0" err="1"/>
              <a:t>Las</a:t>
            </a:r>
            <a:r>
              <a:rPr lang="sk-SK" dirty="0"/>
              <a:t> </a:t>
            </a:r>
            <a:r>
              <a:rPr lang="sk-SK" i="1" dirty="0" err="1"/>
              <a:t>Relaciones</a:t>
            </a:r>
            <a:r>
              <a:rPr lang="sk-SK" i="1" dirty="0"/>
              <a:t> </a:t>
            </a:r>
            <a:r>
              <a:rPr lang="sk-SK" dirty="0"/>
              <a:t>[Vzťahy] 16, 24, 47. Ukazuje obrovskú vnútornú, ničím nenarušiteľnú istotu, ktorá pochádza z vnútorného daru, ktorý ju vyzbrojuje neuveriteľnou dôstojnosťou, presvedčením, ... jednoducho ju činí neotrasiteľným „svedkom“ živého </a:t>
            </a:r>
            <a:r>
              <a:rPr lang="sk-SK" dirty="0" smtClean="0"/>
              <a:t>Boha.</a:t>
            </a:r>
            <a:endParaRPr lang="sk-SK" dirty="0"/>
          </a:p>
        </p:txBody>
      </p:sp>
    </p:spTree>
    <p:extLst>
      <p:ext uri="{BB962C8B-B14F-4D97-AF65-F5344CB8AC3E}">
        <p14:creationId xmlns:p14="http://schemas.microsoft.com/office/powerpoint/2010/main" val="167014339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b="1" dirty="0" err="1" smtClean="0">
                <a:ln w="18000">
                  <a:solidFill>
                    <a:schemeClr val="accent2">
                      <a:satMod val="140000"/>
                    </a:schemeClr>
                  </a:solidFill>
                  <a:prstDash val="solid"/>
                  <a:miter lim="800000"/>
                </a:ln>
                <a:noFill/>
                <a:effectLst>
                  <a:outerShdw blurRad="25500" dist="23000" dir="7020000" algn="tl">
                    <a:srgbClr val="000000">
                      <a:alpha val="50000"/>
                    </a:srgbClr>
                  </a:outerShdw>
                </a:effectLst>
              </a:rPr>
              <a:t>Las</a:t>
            </a:r>
            <a:r>
              <a:rPr lang="sk-SK"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rPr>
              <a:t> </a:t>
            </a:r>
            <a:r>
              <a:rPr lang="sk-SK" b="1" dirty="0" err="1" smtClean="0">
                <a:ln w="18000">
                  <a:solidFill>
                    <a:schemeClr val="accent2">
                      <a:satMod val="140000"/>
                    </a:schemeClr>
                  </a:solidFill>
                  <a:prstDash val="solid"/>
                  <a:miter lim="800000"/>
                </a:ln>
                <a:noFill/>
                <a:effectLst>
                  <a:outerShdw blurRad="25500" dist="23000" dir="7020000" algn="tl">
                    <a:srgbClr val="000000">
                      <a:alpha val="50000"/>
                    </a:srgbClr>
                  </a:outerShdw>
                </a:effectLst>
              </a:rPr>
              <a:t>Relaciones</a:t>
            </a:r>
            <a:r>
              <a:rPr lang="sk-SK"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rPr>
              <a:t> - Vzťahy</a:t>
            </a:r>
            <a:endParaRPr lang="sk-SK" b="1" dirty="0">
              <a:ln w="18000">
                <a:solidFill>
                  <a:schemeClr val="accent2">
                    <a:satMod val="140000"/>
                  </a:schemeClr>
                </a:solidFill>
                <a:prstDash val="solid"/>
                <a:miter lim="800000"/>
              </a:ln>
              <a:noFill/>
              <a:effectLst>
                <a:outerShdw blurRad="25500" dist="23000" dir="7020000" algn="tl">
                  <a:srgbClr val="000000">
                    <a:alpha val="50000"/>
                  </a:srgbClr>
                </a:outerShdw>
              </a:effectLst>
            </a:endParaRPr>
          </a:p>
        </p:txBody>
      </p:sp>
      <p:sp>
        <p:nvSpPr>
          <p:cNvPr id="3" name="Zástupný symbol obsahu 2"/>
          <p:cNvSpPr>
            <a:spLocks noGrp="1"/>
          </p:cNvSpPr>
          <p:nvPr>
            <p:ph idx="1"/>
          </p:nvPr>
        </p:nvSpPr>
        <p:spPr/>
        <p:txBody>
          <a:bodyPr>
            <a:normAutofit fontScale="92500" lnSpcReduction="20000"/>
          </a:bodyPr>
          <a:lstStyle/>
          <a:p>
            <a:r>
              <a:rPr lang="sk-SK" dirty="0"/>
              <a:t>Pozrime sa, čo opisuje v spomínaných Vzťahoch naša svätica. Pod číslom 16 v dvoch odsekoch opisuje, ako v istý utorok po Nanebovstúpení Pána, kedy bola vo chvíle modlitby po sv. prijímaní a cítila ľútosť, že sa nemohla dobre sústrediť i sťažovala si na Pánovi, ako je naša ľudská príroda slabá. Duša sa jej začínala zapaľovať a zdalo sa jej, že jasne vníma prítomnosť celej Najsvätejšej Trojice </a:t>
            </a:r>
            <a:r>
              <a:rPr lang="sk-SK" u="sng" dirty="0"/>
              <a:t>v intelektuálnom videní,</a:t>
            </a:r>
            <a:r>
              <a:rPr lang="sk-SK" dirty="0"/>
              <a:t> tu už jasne používa tento termín, kým v Knihe života, ktorú preberáme, tieto termíny ešte len vytvára. </a:t>
            </a:r>
          </a:p>
        </p:txBody>
      </p:sp>
    </p:spTree>
    <p:extLst>
      <p:ext uri="{BB962C8B-B14F-4D97-AF65-F5344CB8AC3E}">
        <p14:creationId xmlns:p14="http://schemas.microsoft.com/office/powerpoint/2010/main" val="104059938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rPr>
              <a:t>Tri dary pre Teréziu</a:t>
            </a:r>
            <a:endParaRPr lang="sk-SK" b="1" dirty="0">
              <a:ln w="18000">
                <a:solidFill>
                  <a:schemeClr val="accent2">
                    <a:satMod val="140000"/>
                  </a:schemeClr>
                </a:solidFill>
                <a:prstDash val="solid"/>
                <a:miter lim="800000"/>
              </a:ln>
              <a:noFill/>
              <a:effectLst>
                <a:outerShdw blurRad="25500" dist="23000" dir="7020000" algn="tl">
                  <a:srgbClr val="000000">
                    <a:alpha val="50000"/>
                  </a:srgbClr>
                </a:outerShdw>
              </a:effectLst>
            </a:endParaRPr>
          </a:p>
        </p:txBody>
      </p:sp>
      <p:sp>
        <p:nvSpPr>
          <p:cNvPr id="3" name="Zástupný symbol obsahu 2"/>
          <p:cNvSpPr>
            <a:spLocks noGrp="1"/>
          </p:cNvSpPr>
          <p:nvPr>
            <p:ph idx="1"/>
          </p:nvPr>
        </p:nvSpPr>
        <p:spPr/>
        <p:txBody>
          <a:bodyPr>
            <a:normAutofit lnSpcReduction="10000"/>
          </a:bodyPr>
          <a:lstStyle/>
          <a:p>
            <a:r>
              <a:rPr lang="sk-SK" dirty="0"/>
              <a:t>Pri spomínanom videní teda jej duša pochopila akousi reprezentáciou spôsob akým sú tri Osoby v Trojici. Všetky tri Osoby sa jej začali prihovárať, v jej duši sa každá z nich prejavovala rôzne. Ubezpečovali ju, že počnúc týmto dňom uvidí vo svojej duši zlepšenie, a to v troch veciach, pričom každá jedna z týchto Osôb jej dávala tieto veci. Bola to </a:t>
            </a:r>
            <a:r>
              <a:rPr lang="sk-SK" u="sng" dirty="0"/>
              <a:t>láska</a:t>
            </a:r>
            <a:r>
              <a:rPr lang="sk-SK" dirty="0"/>
              <a:t>, </a:t>
            </a:r>
            <a:r>
              <a:rPr lang="sk-SK" u="sng" dirty="0"/>
              <a:t>schopnosť trpieť s pokojom</a:t>
            </a:r>
            <a:r>
              <a:rPr lang="sk-SK" dirty="0"/>
              <a:t>  a v duši že bude </a:t>
            </a:r>
            <a:r>
              <a:rPr lang="sk-SK" u="sng" dirty="0"/>
              <a:t>pociťovať horiacu lásku.</a:t>
            </a:r>
            <a:r>
              <a:rPr lang="sk-SK" dirty="0"/>
              <a:t>.</a:t>
            </a:r>
          </a:p>
        </p:txBody>
      </p:sp>
    </p:spTree>
    <p:extLst>
      <p:ext uri="{BB962C8B-B14F-4D97-AF65-F5344CB8AC3E}">
        <p14:creationId xmlns:p14="http://schemas.microsoft.com/office/powerpoint/2010/main" val="255475332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rPr>
              <a:t>Odmena za ľútosť nad hriechmi</a:t>
            </a:r>
            <a:endParaRPr lang="sk-SK" b="1" dirty="0">
              <a:ln w="18000">
                <a:solidFill>
                  <a:schemeClr val="accent2">
                    <a:satMod val="140000"/>
                  </a:schemeClr>
                </a:solidFill>
                <a:prstDash val="solid"/>
                <a:miter lim="800000"/>
              </a:ln>
              <a:noFill/>
              <a:effectLst>
                <a:outerShdw blurRad="25500" dist="23000" dir="7020000" algn="tl">
                  <a:srgbClr val="000000">
                    <a:alpha val="50000"/>
                  </a:srgbClr>
                </a:outerShdw>
              </a:effectLst>
            </a:endParaRPr>
          </a:p>
        </p:txBody>
      </p:sp>
      <p:sp>
        <p:nvSpPr>
          <p:cNvPr id="3" name="Zástupný symbol obsahu 2"/>
          <p:cNvSpPr>
            <a:spLocks noGrp="1"/>
          </p:cNvSpPr>
          <p:nvPr>
            <p:ph idx="1"/>
          </p:nvPr>
        </p:nvSpPr>
        <p:spPr/>
        <p:txBody>
          <a:bodyPr>
            <a:normAutofit fontScale="85000" lnSpcReduction="20000"/>
          </a:bodyPr>
          <a:lstStyle/>
          <a:p>
            <a:r>
              <a:rPr lang="sk-SK" dirty="0"/>
              <a:t>Pochopila, že tieto slová hovoril Pán jej duši, ktorá bola v milosti, a že išlo o tri Božské osoby. Videla ich vo svojom vnútri takým spôsobom, aký opisuje v Knihe života, 27. kapitola. Potom jej Pán pri vzdávaní vďaky za úžasnú milosť, ktorej sa cítila byť nehodná, povedal s nesmiernym jemnocitom, že on jej musel takúto milosť a dary udeliť, lebo prestala byť taká nedbalá a za to, že predošlý deň cítila veľkú ľútosť pre svoje hriechy, ktoré mala pred sebou. Terézia videla ako nesmierne mnoho dostala od Pána už od detstva a že zo svojej strany už Pán koľko urobil, aby sa k nej priblížil takými silne účinnými prostriedkami a ako nie všetkým sa dostávajú. </a:t>
            </a:r>
          </a:p>
        </p:txBody>
      </p:sp>
    </p:spTree>
    <p:extLst>
      <p:ext uri="{BB962C8B-B14F-4D97-AF65-F5344CB8AC3E}">
        <p14:creationId xmlns:p14="http://schemas.microsoft.com/office/powerpoint/2010/main" val="260619109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rPr>
              <a:t>Ďalšie dobrodenia</a:t>
            </a:r>
            <a:endParaRPr lang="sk-SK" b="1" dirty="0">
              <a:ln w="18000">
                <a:solidFill>
                  <a:schemeClr val="accent2">
                    <a:satMod val="140000"/>
                  </a:schemeClr>
                </a:solidFill>
                <a:prstDash val="solid"/>
                <a:miter lim="800000"/>
              </a:ln>
              <a:noFill/>
              <a:effectLst>
                <a:outerShdw blurRad="25500" dist="23000" dir="7020000" algn="tl">
                  <a:srgbClr val="000000">
                    <a:alpha val="50000"/>
                  </a:srgbClr>
                </a:outerShdw>
              </a:effectLst>
            </a:endParaRPr>
          </a:p>
        </p:txBody>
      </p:sp>
      <p:sp>
        <p:nvSpPr>
          <p:cNvPr id="3" name="Zástupný symbol obsahu 2"/>
          <p:cNvSpPr>
            <a:spLocks noGrp="1"/>
          </p:cNvSpPr>
          <p:nvPr>
            <p:ph idx="1"/>
          </p:nvPr>
        </p:nvSpPr>
        <p:spPr/>
        <p:txBody>
          <a:bodyPr>
            <a:normAutofit lnSpcReduction="10000"/>
          </a:bodyPr>
          <a:lstStyle/>
          <a:p>
            <a:r>
              <a:rPr lang="sk-SK" dirty="0"/>
              <a:t>Potom sa jej jasne ukázala hojnosť Božej lásky, ktorou nás miluje, keď nám všetko odpúšťa, len čo sa obrátime na Neho a zvlášť ku mne pre mnohé veci. Terézia tvrdí, že sa jej tie tri Osoby, ktoré videla tak vtlačili do duše ako jediný Boh, že sa jej zdalo nemožným byť vytrhnutá zo sústredenia na Božiu prítomnosť a spoločenstvo s Ním. Iné slová, ktoré pritom počula, nepovažuje za potrebné napísať, takže si ich tajomstvo odniesla so sebou do večnosti.</a:t>
            </a:r>
          </a:p>
        </p:txBody>
      </p:sp>
    </p:spTree>
    <p:extLst>
      <p:ext uri="{BB962C8B-B14F-4D97-AF65-F5344CB8AC3E}">
        <p14:creationId xmlns:p14="http://schemas.microsoft.com/office/powerpoint/2010/main" val="118690694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rPr>
              <a:t>Istota</a:t>
            </a:r>
            <a:endParaRPr lang="sk-SK" b="1" dirty="0">
              <a:ln w="18000">
                <a:solidFill>
                  <a:schemeClr val="accent2">
                    <a:satMod val="140000"/>
                  </a:schemeClr>
                </a:solidFill>
                <a:prstDash val="solid"/>
                <a:miter lim="800000"/>
              </a:ln>
              <a:noFill/>
              <a:effectLst>
                <a:outerShdw blurRad="25500" dist="23000" dir="7020000" algn="tl">
                  <a:srgbClr val="000000">
                    <a:alpha val="50000"/>
                  </a:srgbClr>
                </a:outerShdw>
              </a:effectLst>
            </a:endParaRPr>
          </a:p>
        </p:txBody>
      </p:sp>
      <p:sp>
        <p:nvSpPr>
          <p:cNvPr id="3" name="Zástupný symbol obsahu 2"/>
          <p:cNvSpPr>
            <a:spLocks noGrp="1"/>
          </p:cNvSpPr>
          <p:nvPr>
            <p:ph idx="1"/>
          </p:nvPr>
        </p:nvSpPr>
        <p:spPr/>
        <p:txBody>
          <a:bodyPr>
            <a:normAutofit lnSpcReduction="10000"/>
          </a:bodyPr>
          <a:lstStyle/>
          <a:p>
            <a:r>
              <a:rPr lang="sk-SK" dirty="0"/>
              <a:t>O tejto </a:t>
            </a:r>
            <a:r>
              <a:rPr lang="sk-SK" u="sng" dirty="0"/>
              <a:t>osobnej istote</a:t>
            </a:r>
            <a:r>
              <a:rPr lang="sk-SK" dirty="0"/>
              <a:t> voči teológom napísala svätica krátko predtým aj vo Vzťahoch pod číslom 1 v 6. odseku, že „keď som v modlitbe a v dňoch, keď som v pokoji a s myšlienkou na Boha, môže sa spolčiť toľko učencov a svätých, koľko ich len je na svete a môžu mi hovoriť všetky predstaviteľné hrôzy aby som im uverila, nedokázali by presvedčiť ma, že je v tom diabol, pretože by som to nemohla uveriť“</a:t>
            </a:r>
          </a:p>
        </p:txBody>
      </p:sp>
    </p:spTree>
    <p:extLst>
      <p:ext uri="{BB962C8B-B14F-4D97-AF65-F5344CB8AC3E}">
        <p14:creationId xmlns:p14="http://schemas.microsoft.com/office/powerpoint/2010/main" val="250822322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rPr>
              <a:t>Milovať Boha zo všetkých síl...</a:t>
            </a:r>
            <a:endParaRPr lang="sk-SK" b="1" dirty="0">
              <a:ln w="18000">
                <a:solidFill>
                  <a:schemeClr val="accent2">
                    <a:satMod val="140000"/>
                  </a:schemeClr>
                </a:solidFill>
                <a:prstDash val="solid"/>
                <a:miter lim="800000"/>
              </a:ln>
              <a:noFill/>
              <a:effectLst>
                <a:outerShdw blurRad="25500" dist="23000" dir="7020000" algn="tl">
                  <a:srgbClr val="000000">
                    <a:alpha val="50000"/>
                  </a:srgbClr>
                </a:outerShdw>
              </a:effectLst>
            </a:endParaRPr>
          </a:p>
        </p:txBody>
      </p:sp>
      <p:sp>
        <p:nvSpPr>
          <p:cNvPr id="3" name="Zástupný symbol obsahu 2"/>
          <p:cNvSpPr>
            <a:spLocks noGrp="1"/>
          </p:cNvSpPr>
          <p:nvPr>
            <p:ph idx="1"/>
          </p:nvPr>
        </p:nvSpPr>
        <p:spPr/>
        <p:txBody>
          <a:bodyPr>
            <a:normAutofit fontScale="85000" lnSpcReduction="20000"/>
          </a:bodyPr>
          <a:lstStyle/>
          <a:p>
            <a:r>
              <a:rPr lang="sk-SK" dirty="0"/>
              <a:t>Naopak, tvrdí, že nech je akokoľvek vystrašená, stačí jedna z týchto spomenutých priazní a omilostení spôsobí, že prestane čokoľvek iné milovať než toho, koho vide, že bez práce a námahy jej spôsobí tak nesmierne dobro, že jej komunikuje svoje tajomstvá a že s ňou jedná s takým priateľstvom, že to nedokáže opísať. Pretože existujú aj také dary, ktoré v sebe nesú určité podozrenie už len pre svoju vznešenosť a obdivuhodnosť, že sa udeľujú niekomu tak nehodnému, ale je to nedostatok viery, ak tomu nemôžu uveriť. Ja by som predsa o tom nič nepísala, keby to odo mňa nevyžadovali.</a:t>
            </a:r>
          </a:p>
          <a:p>
            <a:endParaRPr lang="sk-SK" dirty="0"/>
          </a:p>
        </p:txBody>
      </p:sp>
    </p:spTree>
    <p:extLst>
      <p:ext uri="{BB962C8B-B14F-4D97-AF65-F5344CB8AC3E}">
        <p14:creationId xmlns:p14="http://schemas.microsoft.com/office/powerpoint/2010/main" val="47455852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sk-SK"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Mať poňatie o tom, čo sa deje v nebi</a:t>
            </a:r>
            <a:br>
              <a:rPr lang="sk-SK"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br>
            <a:endParaRPr lang="sk-SK"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3" name="Zástupný symbol obsahu 2"/>
          <p:cNvSpPr>
            <a:spLocks noGrp="1"/>
          </p:cNvSpPr>
          <p:nvPr>
            <p:ph idx="1"/>
          </p:nvPr>
        </p:nvSpPr>
        <p:spPr/>
        <p:txBody>
          <a:bodyPr>
            <a:normAutofit fontScale="77500" lnSpcReduction="20000"/>
          </a:bodyPr>
          <a:lstStyle/>
          <a:p>
            <a:r>
              <a:rPr lang="sk-SK" dirty="0"/>
              <a:t>Je to určitý spôsob chápania skutočnosti, ktorý udeľuje Pán. Dal to aj sv. Terézii. Pochopila s týmto darom aj to, že v nebi sa nehovorí slovami, a predsa sa všetkému dokonale rozumie. Hovorí, že Pán jej to dal poznať v jednom uchvátení </a:t>
            </a:r>
            <a:r>
              <a:rPr lang="sk-SK" dirty="0" smtClean="0"/>
              <a:t>(</a:t>
            </a:r>
            <a:r>
              <a:rPr lang="es-PE" dirty="0" smtClean="0"/>
              <a:t>arrobamiento</a:t>
            </a:r>
            <a:r>
              <a:rPr lang="sk-SK" dirty="0" smtClean="0"/>
              <a:t>), </a:t>
            </a:r>
            <a:r>
              <a:rPr lang="sk-SK" dirty="0"/>
              <a:t>ale že aj tu je to tak, že duša a Boh sa rozumejú aktom chcenia. Boží Majestát jej dal porozumieť ako sa „tí dvaja“ komunikujú láskou a akú lásku si navzájom preukazujú. Rozumejú si aj bez znakov, stačí, že na seba hľadia. A takto to má byť. Bez toho, aby sme vedeli ako sa to odohráva a vnímali akým spôsobom. Asi tak ako Ženích hovorí Neveste v Piesni piesní: „Očarila si moje srdce, sestrička moja, nevesta, očarila si moje srdce jediným pohľadom svojich očí, jediným ohnivkom svojho náhrdelníka“ (Pieseň 4,9).</a:t>
            </a:r>
          </a:p>
          <a:p>
            <a:endParaRPr lang="sk-SK" dirty="0"/>
          </a:p>
        </p:txBody>
      </p:sp>
    </p:spTree>
    <p:extLst>
      <p:ext uri="{BB962C8B-B14F-4D97-AF65-F5344CB8AC3E}">
        <p14:creationId xmlns:p14="http://schemas.microsoft.com/office/powerpoint/2010/main" val="17080532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sk-SK"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Návrat k vlastnému duchovnému životu</a:t>
            </a:r>
          </a:p>
        </p:txBody>
      </p:sp>
      <p:sp>
        <p:nvSpPr>
          <p:cNvPr id="3" name="Zástupný symbol obsahu 2"/>
          <p:cNvSpPr>
            <a:spLocks noGrp="1"/>
          </p:cNvSpPr>
          <p:nvPr>
            <p:ph idx="1"/>
          </p:nvPr>
        </p:nvSpPr>
        <p:spPr/>
        <p:txBody>
          <a:bodyPr>
            <a:normAutofit fontScale="85000" lnSpcReduction="10000"/>
          </a:bodyPr>
          <a:lstStyle/>
          <a:p>
            <a:r>
              <a:rPr lang="sk-SK" dirty="0"/>
              <a:t>Terézia sa vracia k prerušenému opisu svojho vlastného vnútorného života, ktoré nahradila svojím učením, vyjmúc niektoré odvolania na konci 24. kapitoly a s krátkymi odvolaniami na kapitolu 25 a 26. </a:t>
            </a:r>
          </a:p>
          <a:p>
            <a:r>
              <a:rPr lang="sk-SK" b="1" dirty="0" err="1" smtClean="0"/>
              <a:t>Fray</a:t>
            </a:r>
            <a:r>
              <a:rPr lang="sk-SK" b="1" dirty="0" smtClean="0"/>
              <a:t> </a:t>
            </a:r>
            <a:r>
              <a:rPr lang="sk-SK" b="1" dirty="0" err="1" smtClean="0"/>
              <a:t>Luis</a:t>
            </a:r>
            <a:r>
              <a:rPr lang="sk-SK" dirty="0" smtClean="0"/>
              <a:t> </a:t>
            </a:r>
            <a:r>
              <a:rPr lang="sk-SK" dirty="0"/>
              <a:t>na tomto mieste jej životopisu pridal poznámku, že sám bol účastný </a:t>
            </a:r>
            <a:r>
              <a:rPr lang="sk-SK" b="1" dirty="0">
                <a:solidFill>
                  <a:srgbClr val="FF0000"/>
                </a:solidFill>
              </a:rPr>
              <a:t>zármutku</a:t>
            </a:r>
            <a:r>
              <a:rPr lang="sk-SK" dirty="0"/>
              <a:t>, na ktorý si svätá sťažovala. Bola teda medzi dvoma akoby stenami, ktoré ju tlačili: na jednej strane onen smútok, na druhej jej úpenlivé prosby k Pánovi, aby ju ráčil viesť inou, bezpečnejšou cestou, lebo jej vravievali, že kráča po podozrivých cestách. </a:t>
            </a:r>
          </a:p>
        </p:txBody>
      </p:sp>
    </p:spTree>
    <p:extLst>
      <p:ext uri="{BB962C8B-B14F-4D97-AF65-F5344CB8AC3E}">
        <p14:creationId xmlns:p14="http://schemas.microsoft.com/office/powerpoint/2010/main" val="89767296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rPr>
              <a:t>Terézia – matkou duší...</a:t>
            </a:r>
            <a:endParaRPr lang="sk-SK" b="1" dirty="0">
              <a:ln w="18000">
                <a:solidFill>
                  <a:schemeClr val="accent2">
                    <a:satMod val="140000"/>
                  </a:schemeClr>
                </a:solidFill>
                <a:prstDash val="solid"/>
                <a:miter lim="800000"/>
              </a:ln>
              <a:noFill/>
              <a:effectLst>
                <a:outerShdw blurRad="25500" dist="23000" dir="7020000" algn="tl">
                  <a:srgbClr val="000000">
                    <a:alpha val="50000"/>
                  </a:srgbClr>
                </a:outerShdw>
              </a:effectLst>
            </a:endParaRPr>
          </a:p>
        </p:txBody>
      </p:sp>
      <p:sp>
        <p:nvSpPr>
          <p:cNvPr id="3" name="Zástupný symbol obsahu 2"/>
          <p:cNvSpPr>
            <a:spLocks noGrp="1"/>
          </p:cNvSpPr>
          <p:nvPr>
            <p:ph idx="1"/>
          </p:nvPr>
        </p:nvSpPr>
        <p:spPr/>
        <p:txBody>
          <a:bodyPr>
            <a:normAutofit fontScale="92500" lnSpcReduction="10000"/>
          </a:bodyPr>
          <a:lstStyle/>
          <a:p>
            <a:r>
              <a:rPr lang="sk-SK" dirty="0"/>
              <a:t>Žasne a velebí Boha, že jej dal takého vznešené veci poznať, že to ukázal jej duši, práve jej duši, ktorá je taká úbohá. Ľutuje, že vo všeobecnosti sme my ľudia Bohu tak nevďační a lamentuje, že sa musí dívať na tak nízke veci ako sú pozemské, pýta sa, Pane, dokedy, dokedy sa bude musieť dívať na ne. Vyzýva duše, ktoré začínajú mať dar modlitby, aby sa rozhodli nechať všetko a šli cestou, kde sa dá získať všetko, to je, cestou vnútornej modlitby.</a:t>
            </a:r>
          </a:p>
          <a:p>
            <a:endParaRPr lang="sk-SK" dirty="0"/>
          </a:p>
        </p:txBody>
      </p:sp>
    </p:spTree>
    <p:extLst>
      <p:ext uri="{BB962C8B-B14F-4D97-AF65-F5344CB8AC3E}">
        <p14:creationId xmlns:p14="http://schemas.microsoft.com/office/powerpoint/2010/main" val="139113063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sk-SK"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
            </a:r>
            <a:br>
              <a:rPr lang="sk-SK"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br>
            <a:r>
              <a:rPr lang="sk-SK"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Čo získa ten, čo všetko opustí a nasleduje Krista</a:t>
            </a:r>
            <a:br>
              <a:rPr lang="sk-SK"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br>
            <a:endParaRPr lang="sk-SK"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3" name="Zástupný symbol obsahu 2"/>
          <p:cNvSpPr>
            <a:spLocks noGrp="1"/>
          </p:cNvSpPr>
          <p:nvPr>
            <p:ph idx="1"/>
          </p:nvPr>
        </p:nvSpPr>
        <p:spPr/>
        <p:txBody>
          <a:bodyPr>
            <a:normAutofit fontScale="92500" lnSpcReduction="20000"/>
          </a:bodyPr>
          <a:lstStyle/>
          <a:p>
            <a:r>
              <a:rPr lang="sk-SK" dirty="0"/>
              <a:t>Ten, čo všetko opustí, nielen navonok, ale hlavne vo vnútri – to znamená, že sa od všetkého odpúta, aby mohol ísť za Bohom, tomu Boh dá Seba. Taký človek neberie ohľad na osoby, výraz, ktorý používa „nie je prijímateľom osôb“ – je zvláštny, ale pochopíme to lepšie z Božieho slova. „Poslali k nemu svojich učeníkov a </a:t>
            </a:r>
            <a:r>
              <a:rPr lang="sk-SK" dirty="0" err="1"/>
              <a:t>herodiánov</a:t>
            </a:r>
            <a:r>
              <a:rPr lang="sk-SK" dirty="0"/>
              <a:t> so slovami: &lt;Učiteľ, vieme, že vždy vravíš pravdu a podľa pravdy učíš Božej ceste. Neberieš ohľad na nikoho, lebo nehľadíš na osobu človeka.&gt;“ (Mt 22, 16) </a:t>
            </a:r>
          </a:p>
        </p:txBody>
      </p:sp>
    </p:spTree>
    <p:extLst>
      <p:ext uri="{BB962C8B-B14F-4D97-AF65-F5344CB8AC3E}">
        <p14:creationId xmlns:p14="http://schemas.microsoft.com/office/powerpoint/2010/main" val="44091347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rPr>
              <a:t>Pobádanie k nasledovaniu Krista</a:t>
            </a:r>
            <a:endParaRPr lang="sk-SK" b="1" dirty="0">
              <a:ln w="18000">
                <a:solidFill>
                  <a:schemeClr val="accent2">
                    <a:satMod val="140000"/>
                  </a:schemeClr>
                </a:solidFill>
                <a:prstDash val="solid"/>
                <a:miter lim="800000"/>
              </a:ln>
              <a:noFill/>
              <a:effectLst>
                <a:outerShdw blurRad="25500" dist="23000" dir="7020000" algn="tl">
                  <a:srgbClr val="000000">
                    <a:alpha val="50000"/>
                  </a:srgbClr>
                </a:outerShdw>
              </a:effectLst>
            </a:endParaRPr>
          </a:p>
        </p:txBody>
      </p:sp>
      <p:sp>
        <p:nvSpPr>
          <p:cNvPr id="3" name="Zástupný symbol obsahu 2"/>
          <p:cNvSpPr>
            <a:spLocks noGrp="1"/>
          </p:cNvSpPr>
          <p:nvPr>
            <p:ph idx="1"/>
          </p:nvPr>
        </p:nvSpPr>
        <p:spPr/>
        <p:txBody>
          <a:bodyPr>
            <a:normAutofit fontScale="92500" lnSpcReduction="20000"/>
          </a:bodyPr>
          <a:lstStyle/>
          <a:p>
            <a:r>
              <a:rPr lang="sk-SK" dirty="0"/>
              <a:t>Boh miluje všetkých. Nikto sa nemôže vyhovárať, nech je akokoľvek nedbalý či úbohý. Presviedča, Terézia, že jej slová nie sú len tak povedané, ale to čo hovorí je preto, aby každý mohol pobadať, že Boh môže také dary udeliť duši, že pochopí jeho tajomstvá i jeho veľkosť, spolu s obrovskou slasťou, ktorú tu nemožno vysloviť, stačí, že človek to zažije. V takomto okamihu dokáže pochopiť skutočné dobro a to, akým smetím je všetko, čo ho obklopuje. A to je len kvapka zo všetkej tej rieky a mora, ktorú má Boh a z ktorej dá človekovi „ochutnať“!</a:t>
            </a:r>
          </a:p>
          <a:p>
            <a:endParaRPr lang="sk-SK" dirty="0"/>
          </a:p>
        </p:txBody>
      </p:sp>
    </p:spTree>
    <p:extLst>
      <p:ext uri="{BB962C8B-B14F-4D97-AF65-F5344CB8AC3E}">
        <p14:creationId xmlns:p14="http://schemas.microsoft.com/office/powerpoint/2010/main" val="76880018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sk-SK"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
            </a:r>
            <a:br>
              <a:rPr lang="sk-SK"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br>
            <a:r>
              <a:rPr lang="sk-SK"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Čo robiť, aby sme nestratili tak veľké dobro</a:t>
            </a:r>
            <a:br>
              <a:rPr lang="sk-SK"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br>
            <a:endParaRPr lang="sk-SK"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3" name="Zástupný symbol obsahu 2"/>
          <p:cNvSpPr>
            <a:spLocks noGrp="1"/>
          </p:cNvSpPr>
          <p:nvPr>
            <p:ph idx="1"/>
          </p:nvPr>
        </p:nvSpPr>
        <p:spPr/>
        <p:txBody>
          <a:bodyPr>
            <a:normAutofit fontScale="92500" lnSpcReduction="20000"/>
          </a:bodyPr>
          <a:lstStyle/>
          <a:p>
            <a:r>
              <a:rPr lang="sk-SK" dirty="0"/>
              <a:t>Prečo vlastne človek chce vôbec nejaké dobrá na úkor nebeských? A na úrok dobrého Ježiša? Či by sme nemali plakať s dcérami Jeruzalema, keď vidíme kráčať Ježiša s krížom na pleci alebo pomáhať mu ako </a:t>
            </a:r>
            <a:r>
              <a:rPr lang="sk-SK" dirty="0" smtClean="0"/>
              <a:t>Šimon </a:t>
            </a:r>
            <a:r>
              <a:rPr lang="sk-SK" dirty="0"/>
              <a:t>niesť kríž? Čo všetko Pán vytrpel za nás, len aby sme sa dostali raz do Jeho kráľovstva a my si tak málo vieme ceniť Krv, ktorú za nás vylial! Nikdy k Nemu neprídeme, ak nevstúpime do seba a nezačneme naozaj vážne brať Jeho nasledovanie, aby sme sa raz mohli radovať z nesmierneho dobra, ktoré nás u Neho čaká.</a:t>
            </a:r>
          </a:p>
          <a:p>
            <a:endParaRPr lang="sk-SK" dirty="0"/>
          </a:p>
        </p:txBody>
      </p:sp>
    </p:spTree>
    <p:extLst>
      <p:ext uri="{BB962C8B-B14F-4D97-AF65-F5344CB8AC3E}">
        <p14:creationId xmlns:p14="http://schemas.microsoft.com/office/powerpoint/2010/main" val="424584948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rPr>
              <a:t>Sláva a radosť blahoslavených</a:t>
            </a:r>
            <a:endParaRPr lang="sk-SK" b="1" dirty="0">
              <a:ln w="18000">
                <a:solidFill>
                  <a:schemeClr val="accent2">
                    <a:satMod val="140000"/>
                  </a:schemeClr>
                </a:solidFill>
                <a:prstDash val="solid"/>
                <a:miter lim="800000"/>
              </a:ln>
              <a:noFill/>
              <a:effectLst>
                <a:outerShdw blurRad="25500" dist="23000" dir="7020000" algn="tl">
                  <a:srgbClr val="000000">
                    <a:alpha val="50000"/>
                  </a:srgbClr>
                </a:outerShdw>
              </a:effectLst>
            </a:endParaRPr>
          </a:p>
        </p:txBody>
      </p:sp>
      <p:sp>
        <p:nvSpPr>
          <p:cNvPr id="3" name="Zástupný symbol obsahu 2"/>
          <p:cNvSpPr>
            <a:spLocks noGrp="1"/>
          </p:cNvSpPr>
          <p:nvPr>
            <p:ph idx="1"/>
          </p:nvPr>
        </p:nvSpPr>
        <p:spPr/>
        <p:txBody>
          <a:bodyPr>
            <a:normAutofit fontScale="92500" lnSpcReduction="20000"/>
          </a:bodyPr>
          <a:lstStyle/>
          <a:p>
            <a:r>
              <a:rPr lang="sk-SK" dirty="0"/>
              <a:t>Získali by sme čírou náhodou obrovskú slávu a spokojnosť blahoslavených, čo sa z nej už radujú, keď uvidia, že my – hoci neskoro – no predsa sa pokúšame urobiť pre Boha všetko čo je v našich silách. Akým bohatým by sa stal ten, čo všetko bohatstvo nechal pre Krista! Tu Terézia určite mieni to, čo Matúš povedal vo svojom evanjeliu: „A Každý, kto pre moje meno opustí domy alebo bratov a sestry, alebo otca a matku, alebo deti, alebo polia, dostane stonásobne viac a bude dedičom večného života“ (Mt 19,29). </a:t>
            </a:r>
          </a:p>
        </p:txBody>
      </p:sp>
    </p:spTree>
    <p:extLst>
      <p:ext uri="{BB962C8B-B14F-4D97-AF65-F5344CB8AC3E}">
        <p14:creationId xmlns:p14="http://schemas.microsoft.com/office/powerpoint/2010/main" val="241342670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rPr>
              <a:t>Vzdať sa obdivovania druhými</a:t>
            </a:r>
            <a:endParaRPr lang="sk-SK" b="1" dirty="0">
              <a:ln w="18000">
                <a:solidFill>
                  <a:schemeClr val="accent2">
                    <a:satMod val="140000"/>
                  </a:schemeClr>
                </a:solidFill>
                <a:prstDash val="solid"/>
                <a:miter lim="800000"/>
              </a:ln>
              <a:noFill/>
              <a:effectLst>
                <a:outerShdw blurRad="25500" dist="23000" dir="7020000" algn="tl">
                  <a:srgbClr val="000000">
                    <a:alpha val="50000"/>
                  </a:srgbClr>
                </a:outerShdw>
              </a:effectLst>
            </a:endParaRPr>
          </a:p>
        </p:txBody>
      </p:sp>
      <p:sp>
        <p:nvSpPr>
          <p:cNvPr id="3" name="Zástupný symbol obsahu 2"/>
          <p:cNvSpPr>
            <a:spLocks noGrp="1"/>
          </p:cNvSpPr>
          <p:nvPr>
            <p:ph idx="1"/>
          </p:nvPr>
        </p:nvSpPr>
        <p:spPr/>
        <p:txBody>
          <a:bodyPr/>
          <a:lstStyle/>
          <a:p>
            <a:r>
              <a:rPr lang="sk-SK" dirty="0"/>
              <a:t>Podobne to bude s tým, ktorý sa zriekol úcty a obdivu pre Neho a radšej prijal poníženie pre Neho. Aký múdry je ten, kto nechal, aby ho považovali druhí za blázna len preto, že ho povolala samotná Múdrosť! Ako málo múdrych, skutočne múdrych ľudí je teraz, a to pre naše hriechy, málo je tých, čo naozaj milujú Krista</a:t>
            </a:r>
          </a:p>
        </p:txBody>
      </p:sp>
    </p:spTree>
    <p:extLst>
      <p:ext uri="{BB962C8B-B14F-4D97-AF65-F5344CB8AC3E}">
        <p14:creationId xmlns:p14="http://schemas.microsoft.com/office/powerpoint/2010/main" val="57828490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rPr>
              <a:t>Odmena úprimnosti</a:t>
            </a:r>
            <a:endParaRPr lang="sk-SK" b="1" dirty="0">
              <a:ln w="18000">
                <a:solidFill>
                  <a:schemeClr val="accent2">
                    <a:satMod val="140000"/>
                  </a:schemeClr>
                </a:solidFill>
                <a:prstDash val="solid"/>
                <a:miter lim="800000"/>
              </a:ln>
              <a:noFill/>
              <a:effectLst>
                <a:outerShdw blurRad="25500" dist="23000" dir="7020000" algn="tl">
                  <a:srgbClr val="000000">
                    <a:alpha val="50000"/>
                  </a:srgbClr>
                </a:outerShdw>
              </a:effectLst>
            </a:endParaRPr>
          </a:p>
        </p:txBody>
      </p:sp>
      <p:sp>
        <p:nvSpPr>
          <p:cNvPr id="3" name="Zástupný symbol obsahu 2"/>
          <p:cNvSpPr>
            <a:spLocks noGrp="1"/>
          </p:cNvSpPr>
          <p:nvPr>
            <p:ph idx="1"/>
          </p:nvPr>
        </p:nvSpPr>
        <p:spPr/>
        <p:txBody>
          <a:bodyPr>
            <a:normAutofit fontScale="92500" lnSpcReduction="10000"/>
          </a:bodyPr>
          <a:lstStyle/>
          <a:p>
            <a:r>
              <a:rPr lang="sk-SK" dirty="0"/>
              <a:t>Je veľmi dôležité, aby sme si mysleli, že omnoho dôležitejšie je úprimne slúžiť Pánovi, než aby nás ľudia považovali za múdrych a diskrétnych. A toto treba vedieť rozlíšiť. Aj zasvätená osoba môže na tento dôležitý fakt zabudnúť a ľahko môže stratiť onen elán všetko dať na jednu kartu a horieť láskou a túžbou dosiahnuť svätosť. Nebojme sa teda chudoby, umŕtvovania a zriekania, lebo len úzkou cestou sa dostaneme do skutočného raja. Je to namáhavá, ale istá cesta.</a:t>
            </a:r>
          </a:p>
          <a:p>
            <a:endParaRPr lang="sk-SK" dirty="0"/>
          </a:p>
        </p:txBody>
      </p:sp>
    </p:spTree>
    <p:extLst>
      <p:ext uri="{BB962C8B-B14F-4D97-AF65-F5344CB8AC3E}">
        <p14:creationId xmlns:p14="http://schemas.microsoft.com/office/powerpoint/2010/main" val="335174611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sk-SK" dirty="0" smtClean="0"/>
              <a:t/>
            </a:r>
            <a:br>
              <a:rPr lang="sk-SK" dirty="0" smtClean="0"/>
            </a:br>
            <a:r>
              <a:rPr lang="sk-SK" dirty="0" err="1" smtClean="0">
                <a:hlinkClick r:id="rId2"/>
              </a:rPr>
              <a:t>a</a:t>
            </a:r>
            <a:r>
              <a:rPr lang="sk-SK" dirty="0" err="1" smtClean="0">
                <a:hlinkClick r:id="rId2"/>
              </a:rPr>
              <a:t>lzbeta.dufferova@gmail.com</a:t>
            </a:r>
            <a:r>
              <a:rPr lang="sk-SK" dirty="0" smtClean="0"/>
              <a:t/>
            </a:r>
            <a:br>
              <a:rPr lang="sk-SK" dirty="0" smtClean="0"/>
            </a:br>
            <a:endParaRPr lang="sk-SK" dirty="0"/>
          </a:p>
        </p:txBody>
      </p:sp>
      <p:sp>
        <p:nvSpPr>
          <p:cNvPr id="3" name="Zástupný symbol obsahu 2"/>
          <p:cNvSpPr>
            <a:spLocks noGrp="1"/>
          </p:cNvSpPr>
          <p:nvPr>
            <p:ph idx="1"/>
          </p:nvPr>
        </p:nvSpPr>
        <p:spPr/>
        <p:txBody>
          <a:bodyPr>
            <a:normAutofit/>
          </a:bodyPr>
          <a:lstStyle/>
          <a:p>
            <a:pPr marL="0" indent="0">
              <a:buNone/>
            </a:pPr>
            <a:endParaRPr lang="sk-SK" sz="72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a:p>
            <a:pPr marL="0" indent="0">
              <a:buNone/>
            </a:pPr>
            <a:r>
              <a:rPr lang="sk-SK" sz="72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Vďaka za pozornosť!</a:t>
            </a:r>
            <a:endParaRPr lang="sk-SK" sz="72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Tree>
    <p:extLst>
      <p:ext uri="{BB962C8B-B14F-4D97-AF65-F5344CB8AC3E}">
        <p14:creationId xmlns:p14="http://schemas.microsoft.com/office/powerpoint/2010/main" val="1415431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b="1" dirty="0" smtClean="0">
                <a:ln w="18000">
                  <a:solidFill>
                    <a:schemeClr val="accent2">
                      <a:satMod val="140000"/>
                    </a:schemeClr>
                  </a:solidFill>
                  <a:prstDash val="solid"/>
                  <a:miter lim="800000"/>
                </a:ln>
                <a:solidFill>
                  <a:srgbClr val="FF0000"/>
                </a:solidFill>
                <a:effectLst>
                  <a:outerShdw blurRad="25500" dist="23000" dir="7020000" algn="tl">
                    <a:srgbClr val="000000">
                      <a:alpha val="50000"/>
                    </a:srgbClr>
                  </a:outerShdw>
                </a:effectLst>
              </a:rPr>
              <a:t>Dôvera</a:t>
            </a:r>
            <a:endParaRPr lang="sk-SK" b="1" dirty="0">
              <a:ln w="18000">
                <a:solidFill>
                  <a:schemeClr val="accent2">
                    <a:satMod val="140000"/>
                  </a:schemeClr>
                </a:solidFill>
                <a:prstDash val="solid"/>
                <a:miter lim="800000"/>
              </a:ln>
              <a:solidFill>
                <a:srgbClr val="FF0000"/>
              </a:solidFill>
              <a:effectLst>
                <a:outerShdw blurRad="25500" dist="23000" dir="7020000" algn="tl">
                  <a:srgbClr val="000000">
                    <a:alpha val="50000"/>
                  </a:srgbClr>
                </a:outerShdw>
              </a:effectLst>
            </a:endParaRPr>
          </a:p>
        </p:txBody>
      </p:sp>
      <p:sp>
        <p:nvSpPr>
          <p:cNvPr id="3" name="Zástupný symbol obsahu 2"/>
          <p:cNvSpPr>
            <a:spLocks noGrp="1"/>
          </p:cNvSpPr>
          <p:nvPr>
            <p:ph idx="1"/>
          </p:nvPr>
        </p:nvSpPr>
        <p:spPr/>
        <p:txBody>
          <a:bodyPr/>
          <a:lstStyle/>
          <a:p>
            <a:r>
              <a:rPr lang="sk-SK" dirty="0"/>
              <a:t>Pritom si uvedomovala, že vtedy, keď nebola úplne zgniavená atakmi druhých a menej unavená či zastrašená videla, že jej duša sa veľmi polepšila a aj seba samú videla zmenenú. Nielen že túžila, ale </a:t>
            </a:r>
            <a:r>
              <a:rPr lang="sk-SK" b="1" dirty="0">
                <a:ln w="18000">
                  <a:solidFill>
                    <a:schemeClr val="accent2">
                      <a:satMod val="140000"/>
                    </a:schemeClr>
                  </a:solidFill>
                  <a:prstDash val="solid"/>
                  <a:miter lim="800000"/>
                </a:ln>
                <a:noFill/>
                <a:effectLst>
                  <a:outerShdw blurRad="25500" dist="23000" dir="7020000" algn="tl">
                    <a:srgbClr val="000000">
                      <a:alpha val="50000"/>
                    </a:srgbClr>
                  </a:outerShdw>
                </a:effectLst>
              </a:rPr>
              <a:t>úplne sa vložila do Božích rúk </a:t>
            </a:r>
            <a:r>
              <a:rPr lang="sk-SK" dirty="0"/>
              <a:t>s dôverou, veď On najlepšie vie, čo jej prospeje, nech sa splní jeho vôľa vo všetkom</a:t>
            </a:r>
          </a:p>
        </p:txBody>
      </p:sp>
    </p:spTree>
    <p:extLst>
      <p:ext uri="{BB962C8B-B14F-4D97-AF65-F5344CB8AC3E}">
        <p14:creationId xmlns:p14="http://schemas.microsoft.com/office/powerpoint/2010/main" val="422527752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b="1" dirty="0" smtClean="0"/>
              <a:t>Cesta do neba</a:t>
            </a:r>
            <a:endParaRPr lang="sk-SK" b="1" dirty="0"/>
          </a:p>
        </p:txBody>
      </p:sp>
      <p:sp>
        <p:nvSpPr>
          <p:cNvPr id="3" name="Zástupný symbol obsahu 2"/>
          <p:cNvSpPr>
            <a:spLocks noGrp="1"/>
          </p:cNvSpPr>
          <p:nvPr>
            <p:ph idx="1"/>
          </p:nvPr>
        </p:nvSpPr>
        <p:spPr/>
        <p:txBody>
          <a:bodyPr>
            <a:normAutofit fontScale="85000" lnSpcReduction="20000"/>
          </a:bodyPr>
          <a:lstStyle/>
          <a:p>
            <a:r>
              <a:rPr lang="sk-SK" dirty="0"/>
              <a:t>Videla, že práve toto je cesta, ktorou ju </a:t>
            </a:r>
            <a:r>
              <a:rPr lang="sk-SK" dirty="0" smtClean="0"/>
              <a:t>Pán viedol </a:t>
            </a:r>
            <a:r>
              <a:rPr lang="sk-SK" dirty="0"/>
              <a:t>do neba a že predtým smerovala do pekla. Chápala ale, že to všetko nebolo pod jej kontrolou. Preto obetovala Bohu všetko, čo robila a čím sa zaoberala. Prosila svätých, aby jej pomáhali vymaniť sa z osídiel démona a modlila sa jeden deviatnik za druhým. Píše, že sa odporúčala sv. </a:t>
            </a:r>
            <a:r>
              <a:rPr lang="sk-SK" b="1" dirty="0" err="1" smtClean="0">
                <a:solidFill>
                  <a:srgbClr val="FF0000"/>
                </a:solidFill>
              </a:rPr>
              <a:t>Hiláriovi</a:t>
            </a:r>
            <a:r>
              <a:rPr lang="sk-SK" dirty="0" smtClean="0"/>
              <a:t> </a:t>
            </a:r>
            <a:r>
              <a:rPr lang="sk-SK" dirty="0"/>
              <a:t>– východnému mníchovi zo 4. storočia, jednému zo zoznamu svätých, ktorých si uctievala a ktorému zasvätila aj jednu zo svojich slávnostných básní. Obdivovala ho ako karmelitánskeho pustovníka, ktorého liturgický sviatok sa slávil 21. </a:t>
            </a:r>
            <a:r>
              <a:rPr lang="sk-SK" dirty="0" smtClean="0"/>
              <a:t>alebo </a:t>
            </a:r>
            <a:r>
              <a:rPr lang="sk-SK" dirty="0"/>
              <a:t>22. októbra. Zvlášť sa vracala sv. Terézia k úcte </a:t>
            </a:r>
            <a:r>
              <a:rPr lang="sk-SK" b="1" dirty="0">
                <a:solidFill>
                  <a:srgbClr val="FF0000"/>
                </a:solidFill>
              </a:rPr>
              <a:t>sv. Michala </a:t>
            </a:r>
            <a:r>
              <a:rPr lang="sk-SK" dirty="0"/>
              <a:t>Archanjela.</a:t>
            </a:r>
          </a:p>
          <a:p>
            <a:endParaRPr lang="sk-SK" dirty="0"/>
          </a:p>
        </p:txBody>
      </p:sp>
    </p:spTree>
    <p:extLst>
      <p:ext uri="{BB962C8B-B14F-4D97-AF65-F5344CB8AC3E}">
        <p14:creationId xmlns:p14="http://schemas.microsoft.com/office/powerpoint/2010/main" val="238891320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sk-SK"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Pán je neustále po Teréziinej pravici</a:t>
            </a:r>
          </a:p>
        </p:txBody>
      </p:sp>
      <p:sp>
        <p:nvSpPr>
          <p:cNvPr id="3" name="Zástupný symbol obsahu 2"/>
          <p:cNvSpPr>
            <a:spLocks noGrp="1"/>
          </p:cNvSpPr>
          <p:nvPr>
            <p:ph idx="1"/>
          </p:nvPr>
        </p:nvSpPr>
        <p:spPr/>
        <p:txBody>
          <a:bodyPr>
            <a:normAutofit fontScale="92500" lnSpcReduction="10000"/>
          </a:bodyPr>
          <a:lstStyle/>
          <a:p>
            <a:r>
              <a:rPr lang="sk-SK" dirty="0"/>
              <a:t>Asi </a:t>
            </a:r>
            <a:r>
              <a:rPr lang="sk-SK" b="1" dirty="0">
                <a:ln w="18000">
                  <a:solidFill>
                    <a:schemeClr val="accent2">
                      <a:satMod val="140000"/>
                    </a:schemeClr>
                  </a:solidFill>
                  <a:prstDash val="solid"/>
                  <a:miter lim="800000"/>
                </a:ln>
                <a:noFill/>
                <a:effectLst>
                  <a:outerShdw blurRad="25500" dist="23000" dir="7020000" algn="tl">
                    <a:srgbClr val="000000">
                      <a:alpha val="50000"/>
                    </a:srgbClr>
                  </a:outerShdw>
                </a:effectLst>
              </a:rPr>
              <a:t>dva roky </a:t>
            </a:r>
            <a:r>
              <a:rPr lang="sk-SK" dirty="0"/>
              <a:t>jej trval zápas, v ktorom sa usilovala vyprosiť od Boha „inú“ a bezpečnejšiu cestu, po ktorej by radšej kráčala k nemu. Slová, ktoré jej Pán priamo hovorieval, boli dosť časté a ona nevedela si s nimi dať rady. Raz sa jej stalo v deň „slávneho svätého Petra“ – pravdepodobne 29. júna 1560, že vo svojom vnútri cítila, alebo lepšie povedané, nevidela očami tela ani duše, lež zdalo sa jej, že </a:t>
            </a:r>
            <a:r>
              <a:rPr lang="sk-SK" b="1" dirty="0">
                <a:ln w="18000">
                  <a:solidFill>
                    <a:schemeClr val="accent2">
                      <a:satMod val="140000"/>
                    </a:schemeClr>
                  </a:solidFill>
                  <a:prstDash val="solid"/>
                  <a:miter lim="800000"/>
                </a:ln>
                <a:noFill/>
                <a:effectLst>
                  <a:outerShdw blurRad="25500" dist="23000" dir="7020000" algn="tl">
                    <a:srgbClr val="000000">
                      <a:alpha val="50000"/>
                    </a:srgbClr>
                  </a:outerShdw>
                </a:effectLst>
              </a:rPr>
              <a:t>v jej vnútri bol Kristus </a:t>
            </a:r>
            <a:r>
              <a:rPr lang="sk-SK" dirty="0"/>
              <a:t>a vedela, že to bol On, čo sa nej prihováral. </a:t>
            </a:r>
          </a:p>
        </p:txBody>
      </p:sp>
    </p:spTree>
    <p:extLst>
      <p:ext uri="{BB962C8B-B14F-4D97-AF65-F5344CB8AC3E}">
        <p14:creationId xmlns:p14="http://schemas.microsoft.com/office/powerpoint/2010/main" val="212057739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dirty="0" smtClean="0"/>
              <a:t>Nemôže to ignorovať</a:t>
            </a:r>
            <a:endParaRPr lang="sk-SK" dirty="0"/>
          </a:p>
        </p:txBody>
      </p:sp>
      <p:sp>
        <p:nvSpPr>
          <p:cNvPr id="3" name="Zástupný symbol obsahu 2"/>
          <p:cNvSpPr>
            <a:spLocks noGrp="1"/>
          </p:cNvSpPr>
          <p:nvPr>
            <p:ph idx="1"/>
          </p:nvPr>
        </p:nvSpPr>
        <p:spPr/>
        <p:txBody>
          <a:bodyPr/>
          <a:lstStyle/>
          <a:p>
            <a:r>
              <a:rPr lang="sk-SK" dirty="0"/>
              <a:t>Zdalo sa jej, že </a:t>
            </a:r>
            <a:r>
              <a:rPr lang="sk-SK" b="1" dirty="0">
                <a:ln w="18000">
                  <a:solidFill>
                    <a:schemeClr val="accent2">
                      <a:satMod val="140000"/>
                    </a:schemeClr>
                  </a:solidFill>
                  <a:prstDash val="solid"/>
                  <a:miter lim="800000"/>
                </a:ln>
                <a:noFill/>
                <a:effectLst>
                  <a:outerShdw blurRad="25500" dist="23000" dir="7020000" algn="tl">
                    <a:srgbClr val="000000">
                      <a:alpha val="50000"/>
                    </a:srgbClr>
                  </a:outerShdw>
                </a:effectLst>
              </a:rPr>
              <a:t>Ježiš Kristus stále </a:t>
            </a:r>
            <a:r>
              <a:rPr lang="sk-SK"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rPr>
              <a:t>je</a:t>
            </a:r>
            <a:r>
              <a:rPr lang="sk-SK"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rPr>
              <a:t> </a:t>
            </a:r>
            <a:r>
              <a:rPr lang="sk-SK" b="1" dirty="0">
                <a:ln w="18000">
                  <a:solidFill>
                    <a:schemeClr val="accent2">
                      <a:satMod val="140000"/>
                    </a:schemeClr>
                  </a:solidFill>
                  <a:prstDash val="solid"/>
                  <a:miter lim="800000"/>
                </a:ln>
                <a:noFill/>
                <a:effectLst>
                  <a:outerShdw blurRad="25500" dist="23000" dir="7020000" algn="tl">
                    <a:srgbClr val="000000">
                      <a:alpha val="50000"/>
                    </a:srgbClr>
                  </a:outerShdw>
                </a:effectLst>
              </a:rPr>
              <a:t>po jej boku</a:t>
            </a:r>
            <a:r>
              <a:rPr lang="sk-SK" dirty="0"/>
              <a:t>. Nebolo to imaginárne videnie, lebo nevidela jeho formu, ale stále jej bol po pravici, cítila to veľmi jasne a vnímala ho ako stáleho svedka všetkých jej skutkov a každého jej kroku. Vnímala ho zakaždým, keď sa ponorila do modlitby čo len na chvíľu a nedokázala ho ignorovať.</a:t>
            </a:r>
          </a:p>
        </p:txBody>
      </p:sp>
    </p:spTree>
    <p:extLst>
      <p:ext uri="{BB962C8B-B14F-4D97-AF65-F5344CB8AC3E}">
        <p14:creationId xmlns:p14="http://schemas.microsoft.com/office/powerpoint/2010/main" val="341272559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rPr>
              <a:t>Intelektuálne videnie</a:t>
            </a:r>
            <a:endParaRPr lang="sk-SK" b="1" dirty="0">
              <a:ln w="18000">
                <a:solidFill>
                  <a:schemeClr val="accent2">
                    <a:satMod val="140000"/>
                  </a:schemeClr>
                </a:solidFill>
                <a:prstDash val="solid"/>
                <a:miter lim="800000"/>
              </a:ln>
              <a:noFill/>
              <a:effectLst>
                <a:outerShdw blurRad="25500" dist="23000" dir="7020000" algn="tl">
                  <a:srgbClr val="000000">
                    <a:alpha val="50000"/>
                  </a:srgbClr>
                </a:outerShdw>
              </a:effectLst>
            </a:endParaRPr>
          </a:p>
        </p:txBody>
      </p:sp>
      <p:sp>
        <p:nvSpPr>
          <p:cNvPr id="3" name="Zástupný symbol obsahu 2"/>
          <p:cNvSpPr>
            <a:spLocks noGrp="1"/>
          </p:cNvSpPr>
          <p:nvPr>
            <p:ph idx="1"/>
          </p:nvPr>
        </p:nvSpPr>
        <p:spPr/>
        <p:txBody>
          <a:bodyPr>
            <a:normAutofit fontScale="85000" lnSpcReduction="10000"/>
          </a:bodyPr>
          <a:lstStyle/>
          <a:p>
            <a:r>
              <a:rPr lang="sk-SK" dirty="0"/>
              <a:t>Pri nie imaginárnom videní ide o víziu bez akéhokoľvek obrazu. Imaginárne videnie je niečo medzi „telesným videním“ a „intelektuálnym videním“. Svätica rozlišuje tieto tri druhy mystického videnia. Videnie, ktoré </a:t>
            </a:r>
            <a:r>
              <a:rPr lang="sk-SK" dirty="0" smtClean="0"/>
              <a:t>práve </a:t>
            </a:r>
            <a:r>
              <a:rPr lang="sk-SK" dirty="0"/>
              <a:t>opisuje, je </a:t>
            </a:r>
            <a:r>
              <a:rPr lang="sk-SK" u="sng" dirty="0"/>
              <a:t>intelektuálne</a:t>
            </a:r>
            <a:r>
              <a:rPr lang="sk-SK" dirty="0"/>
              <a:t>, to znamená s vnútornými zmyslami vnímateľné – o ňom bude reč v nasledujúcej kapitole – „kdesi vo vnútri – zdá sa, že duša má iné uši, ktorými počuje a iné zmysly“; potom je to </a:t>
            </a:r>
            <a:r>
              <a:rPr lang="sk-SK" u="sng" dirty="0"/>
              <a:t>telesné videnie</a:t>
            </a:r>
            <a:r>
              <a:rPr lang="sk-SK" dirty="0"/>
              <a:t>, ktoré je vnímateľné okom tváre (vonkajšími zmyslami) – svätica o nich povie, že ich nikdy nemala. Napokon je to </a:t>
            </a:r>
            <a:r>
              <a:rPr lang="sk-SK" u="sng" dirty="0"/>
              <a:t>imaginárne videnie</a:t>
            </a:r>
            <a:r>
              <a:rPr lang="sk-SK" dirty="0"/>
              <a:t>.</a:t>
            </a:r>
          </a:p>
          <a:p>
            <a:endParaRPr lang="sk-SK" dirty="0"/>
          </a:p>
        </p:txBody>
      </p:sp>
    </p:spTree>
    <p:extLst>
      <p:ext uri="{BB962C8B-B14F-4D97-AF65-F5344CB8AC3E}">
        <p14:creationId xmlns:p14="http://schemas.microsoft.com/office/powerpoint/2010/main" val="10114577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rPr>
              <a:t>Scholastický výraz</a:t>
            </a:r>
            <a:endParaRPr lang="sk-SK" b="1" dirty="0">
              <a:ln w="18000">
                <a:solidFill>
                  <a:schemeClr val="accent2">
                    <a:satMod val="140000"/>
                  </a:schemeClr>
                </a:solidFill>
                <a:prstDash val="solid"/>
                <a:miter lim="800000"/>
              </a:ln>
              <a:noFill/>
              <a:effectLst>
                <a:outerShdw blurRad="25500" dist="23000" dir="7020000" algn="tl">
                  <a:srgbClr val="000000">
                    <a:alpha val="50000"/>
                  </a:srgbClr>
                </a:outerShdw>
              </a:effectLst>
            </a:endParaRPr>
          </a:p>
        </p:txBody>
      </p:sp>
      <p:sp>
        <p:nvSpPr>
          <p:cNvPr id="3" name="Zástupný symbol obsahu 2"/>
          <p:cNvSpPr>
            <a:spLocks noGrp="1"/>
          </p:cNvSpPr>
          <p:nvPr>
            <p:ph idx="1"/>
          </p:nvPr>
        </p:nvSpPr>
        <p:spPr/>
        <p:txBody>
          <a:bodyPr/>
          <a:lstStyle/>
          <a:p>
            <a:r>
              <a:rPr lang="sk-SK" dirty="0"/>
              <a:t>Termín „intelektuálny“ je scholastického pôvodu, v Knihe života nie je aplikovaná, až omnoho neskôr vo Vzťahoch (</a:t>
            </a:r>
            <a:r>
              <a:rPr lang="sk-SK" dirty="0" err="1"/>
              <a:t>Relaciones</a:t>
            </a:r>
            <a:r>
              <a:rPr lang="sk-SK" dirty="0"/>
              <a:t>) a v Komnatách (</a:t>
            </a:r>
            <a:r>
              <a:rPr lang="sk-SK" dirty="0" err="1"/>
              <a:t>Moradas</a:t>
            </a:r>
            <a:r>
              <a:rPr lang="sk-SK" dirty="0"/>
              <a:t>), predovšetkým v šiestych komnatách. V Knihe života je nedostatkom práve tá neurčitosť termínov, autorka používa namiesto nich opisnú formu „videnia, ktoré nevidno „ani očami tela, ani očami duše som nič nevidela“.</a:t>
            </a:r>
          </a:p>
          <a:p>
            <a:endParaRPr lang="sk-SK" dirty="0"/>
          </a:p>
        </p:txBody>
      </p:sp>
    </p:spTree>
    <p:extLst>
      <p:ext uri="{BB962C8B-B14F-4D97-AF65-F5344CB8AC3E}">
        <p14:creationId xmlns:p14="http://schemas.microsoft.com/office/powerpoint/2010/main" val="1059493279"/>
      </p:ext>
    </p:extLst>
  </p:cSld>
  <p:clrMapOvr>
    <a:masterClrMapping/>
  </p:clrMapOvr>
</p:sld>
</file>

<file path=ppt/theme/theme1.xml><?xml version="1.0" encoding="utf-8"?>
<a:theme xmlns:a="http://schemas.openxmlformats.org/drawingml/2006/main" name="Motív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77</TotalTime>
  <Words>674</Words>
  <Application>Microsoft Office PowerPoint</Application>
  <PresentationFormat>Prezentácia na obrazovke (4:3)</PresentationFormat>
  <Paragraphs>86</Paragraphs>
  <Slides>37</Slides>
  <Notes>0</Notes>
  <HiddenSlides>0</HiddenSlides>
  <MMClips>0</MMClips>
  <ScaleCrop>false</ScaleCrop>
  <HeadingPairs>
    <vt:vector size="4" baseType="variant">
      <vt:variant>
        <vt:lpstr>Motív</vt:lpstr>
      </vt:variant>
      <vt:variant>
        <vt:i4>1</vt:i4>
      </vt:variant>
      <vt:variant>
        <vt:lpstr>Nadpisy snímok</vt:lpstr>
      </vt:variant>
      <vt:variant>
        <vt:i4>37</vt:i4>
      </vt:variant>
    </vt:vector>
  </HeadingPairs>
  <TitlesOfParts>
    <vt:vector size="38" baseType="lpstr">
      <vt:lpstr>Motív Office</vt:lpstr>
      <vt:lpstr> Pán dáva poznať duši svoju vôľu bez slov obdivuhodným spôsobom. Kniha života sv. Terézie,  27. kapitola  </vt:lpstr>
      <vt:lpstr>OBSAH</vt:lpstr>
      <vt:lpstr>Návrat k vlastnému duchovnému životu</vt:lpstr>
      <vt:lpstr>Dôvera</vt:lpstr>
      <vt:lpstr>Cesta do neba</vt:lpstr>
      <vt:lpstr>Pán je neustále po Teréziinej pravici</vt:lpstr>
      <vt:lpstr>Nemôže to ignorovať</vt:lpstr>
      <vt:lpstr>Intelektuálne videnie</vt:lpstr>
      <vt:lpstr>Scholastický výraz</vt:lpstr>
      <vt:lpstr>Podstata intelektuálneho videnia </vt:lpstr>
      <vt:lpstr>Sv. Peter z Alcantary</vt:lpstr>
      <vt:lpstr> Nie je to ako prítomnosť Boha pri modlitbe spojenia a pokoja </vt:lpstr>
      <vt:lpstr>Pôsobenie Človečenstva Ježiša Krista</vt:lpstr>
      <vt:lpstr>Dotaz spovedníka</vt:lpstr>
      <vt:lpstr>Vnútorná istota a vtlačený znak</vt:lpstr>
      <vt:lpstr> Nový spôsob, akým Boh učí milovanú dušu  </vt:lpstr>
      <vt:lpstr>Komunikácia Boha</vt:lpstr>
      <vt:lpstr>Vliate vedenie</vt:lpstr>
      <vt:lpstr> Ďalšie vlastnosti tohto hovoru a videnia </vt:lpstr>
      <vt:lpstr>Nové videnie a počutie</vt:lpstr>
      <vt:lpstr>Nebeský dar</vt:lpstr>
      <vt:lpstr>Teológovia – súčasníci sv. Terézie</vt:lpstr>
      <vt:lpstr>Las Relaciones - Vzťahy</vt:lpstr>
      <vt:lpstr>Tri dary pre Teréziu</vt:lpstr>
      <vt:lpstr>Odmena za ľútosť nad hriechmi</vt:lpstr>
      <vt:lpstr>Ďalšie dobrodenia</vt:lpstr>
      <vt:lpstr>Istota</vt:lpstr>
      <vt:lpstr>Milovať Boha zo všetkých síl...</vt:lpstr>
      <vt:lpstr>Mať poňatie o tom, čo sa deje v nebi </vt:lpstr>
      <vt:lpstr>Terézia – matkou duší...</vt:lpstr>
      <vt:lpstr> Čo získa ten, čo všetko opustí a nasleduje Krista </vt:lpstr>
      <vt:lpstr>Pobádanie k nasledovaniu Krista</vt:lpstr>
      <vt:lpstr> Čo robiť, aby sme nestratili tak veľké dobro </vt:lpstr>
      <vt:lpstr>Sláva a radosť blahoslavených</vt:lpstr>
      <vt:lpstr>Vzdať sa obdivovania druhými</vt:lpstr>
      <vt:lpstr>Odmena úprimnosti</vt:lpstr>
      <vt:lpstr> alzbeta.dufferova@gmail.com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Pán dáva poznať duši svoju vôľu bez slov obdivuhodným spôsobom. Kniha života sv. Terézie,  27. kapitola</dc:title>
  <dc:creator>Uzivatel</dc:creator>
  <cp:lastModifiedBy>Uzivatel</cp:lastModifiedBy>
  <cp:revision>8</cp:revision>
  <dcterms:created xsi:type="dcterms:W3CDTF">2017-04-26T11:34:03Z</dcterms:created>
  <dcterms:modified xsi:type="dcterms:W3CDTF">2017-05-06T20:38:40Z</dcterms:modified>
</cp:coreProperties>
</file>