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8B8AE306-A381-4295-A812-1F547D834156}" type="datetimeFigureOut">
              <a:rPr lang="sk-SK" smtClean="0"/>
              <a:t>20. 9. 2017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275960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8B8AE306-A381-4295-A812-1F547D834156}" type="datetimeFigureOut">
              <a:rPr lang="sk-SK" smtClean="0"/>
              <a:t>20. 9. 2017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4094986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8B8AE306-A381-4295-A812-1F547D834156}" type="datetimeFigureOut">
              <a:rPr lang="sk-SK" smtClean="0"/>
              <a:t>20. 9. 2017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3487160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8B8AE306-A381-4295-A812-1F547D834156}" type="datetimeFigureOut">
              <a:rPr lang="sk-SK" smtClean="0"/>
              <a:t>20. 9. 2017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3742644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8B8AE306-A381-4295-A812-1F547D834156}" type="datetimeFigureOut">
              <a:rPr lang="sk-SK" smtClean="0"/>
              <a:t>20. 9. 2017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187466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8B8AE306-A381-4295-A812-1F547D834156}" type="datetimeFigureOut">
              <a:rPr lang="sk-SK" smtClean="0"/>
              <a:t>20. 9. 2017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4106635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8B8AE306-A381-4295-A812-1F547D834156}" type="datetimeFigureOut">
              <a:rPr lang="sk-SK" smtClean="0"/>
              <a:t>20. 9. 2017</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785768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8B8AE306-A381-4295-A812-1F547D834156}" type="datetimeFigureOut">
              <a:rPr lang="sk-SK" smtClean="0"/>
              <a:t>20. 9. 2017</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2314842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8B8AE306-A381-4295-A812-1F547D834156}" type="datetimeFigureOut">
              <a:rPr lang="sk-SK" smtClean="0"/>
              <a:t>20. 9. 2017</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2054140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8B8AE306-A381-4295-A812-1F547D834156}" type="datetimeFigureOut">
              <a:rPr lang="sk-SK" smtClean="0"/>
              <a:t>20. 9. 2017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8957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8B8AE306-A381-4295-A812-1F547D834156}" type="datetimeFigureOut">
              <a:rPr lang="sk-SK" smtClean="0"/>
              <a:t>20. 9. 2017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A05737D7-667F-4010-BE20-CB6A3E4C84D3}" type="slidenum">
              <a:rPr lang="sk-SK" smtClean="0"/>
              <a:t>‹#›</a:t>
            </a:fld>
            <a:endParaRPr lang="sk-SK"/>
          </a:p>
        </p:txBody>
      </p:sp>
    </p:spTree>
    <p:extLst>
      <p:ext uri="{BB962C8B-B14F-4D97-AF65-F5344CB8AC3E}">
        <p14:creationId xmlns:p14="http://schemas.microsoft.com/office/powerpoint/2010/main" val="47822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AE306-A381-4295-A812-1F547D834156}" type="datetimeFigureOut">
              <a:rPr lang="sk-SK" smtClean="0"/>
              <a:t>20. 9. 2017</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737D7-667F-4010-BE20-CB6A3E4C84D3}" type="slidenum">
              <a:rPr lang="sk-SK" smtClean="0"/>
              <a:t>‹#›</a:t>
            </a:fld>
            <a:endParaRPr lang="sk-SK"/>
          </a:p>
        </p:txBody>
      </p:sp>
    </p:spTree>
    <p:extLst>
      <p:ext uri="{BB962C8B-B14F-4D97-AF65-F5344CB8AC3E}">
        <p14:creationId xmlns:p14="http://schemas.microsoft.com/office/powerpoint/2010/main" val="57927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Veľké pokušenia a vnútorná námaha pri stúpaní na vrchol, pomoc svätého Petra z </a:t>
            </a:r>
            <a:r>
              <a:rPr lang="sk-SK"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Alcantary</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30. kapitola Knihy života Terézie Veľkej</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Podnadpis 2"/>
          <p:cNvSpPr>
            <a:spLocks noGrp="1"/>
          </p:cNvSpPr>
          <p:nvPr>
            <p:ph type="subTitle" idx="1"/>
          </p:nvPr>
        </p:nvSpPr>
        <p:spPr/>
        <p:txBody>
          <a:bodyPr>
            <a:noAutofit/>
          </a:bodyPr>
          <a:lstStyle/>
          <a:p>
            <a:endPar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sk-SK"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Sr</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Dominika Alžbeta Dufferová</a:t>
            </a:r>
          </a:p>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Bratislava Dom </a:t>
            </a:r>
            <a:r>
              <a:rPr lang="sk-SK"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Quo</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sk-SK"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Vadis</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20.09.2017</a:t>
            </a:r>
          </a:p>
          <a:p>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650829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Pri tomto stretnutí </a:t>
            </a:r>
          </a:p>
        </p:txBody>
      </p:sp>
      <p:sp>
        <p:nvSpPr>
          <p:cNvPr id="3" name="Zástupný symbol obsahu 2"/>
          <p:cNvSpPr>
            <a:spLocks noGrp="1"/>
          </p:cNvSpPr>
          <p:nvPr>
            <p:ph idx="1"/>
          </p:nvPr>
        </p:nvSpPr>
        <p:spPr/>
        <p:txBody>
          <a:bodyPr>
            <a:normAutofit fontScale="85000" lnSpcReduction="20000"/>
          </a:bodyPr>
          <a:lstStyle/>
          <a:p>
            <a:r>
              <a:rPr lang="sk-SK" dirty="0"/>
              <a:t>dostala veľa </a:t>
            </a:r>
            <a:r>
              <a:rPr lang="sk-SK" b="1" dirty="0"/>
              <a:t>svetla</a:t>
            </a:r>
            <a:r>
              <a:rPr lang="sk-SK" dirty="0"/>
              <a:t> ohľadom videní, ktoré neboli imaginárne. Terézia si totiž dovtedy myslela, že len o telesné videnia musí dbať, a tie nikdy, ako to na viacerých miestach tvrdí, nemala. Svätý muž jej vlial veľkú istotu a ubezpečil ju o tom, že celkom istotne je to </a:t>
            </a:r>
            <a:r>
              <a:rPr lang="sk-SK" b="1" dirty="0"/>
              <a:t>Boh a jeho Duch, ktorý v nej pôsobí</a:t>
            </a:r>
            <a:r>
              <a:rPr lang="sk-SK" dirty="0"/>
              <a:t>. Aj on sa s ňou podelil o svoje duchovné starosti i radosti, lebo pochopil, že túžby, ktoré mávala, boli od Pána. Podľa Terézie </a:t>
            </a:r>
            <a:r>
              <a:rPr lang="sk-SK" b="1" dirty="0">
                <a:solidFill>
                  <a:srgbClr val="FF0000"/>
                </a:solidFill>
              </a:rPr>
              <a:t>niet väčšej slasti a radosti v tomto štádiu duchovnosti, ako keď duša naďabí na niekoho, kto jej rozumie</a:t>
            </a:r>
            <a:r>
              <a:rPr lang="sk-SK" dirty="0"/>
              <a:t>. Ale aj opačne. Sťažuje sa, že v celom meste nenachádzala nikoho, kto by ju chápal. Na čo najviac trpela, bolo „</a:t>
            </a:r>
            <a:r>
              <a:rPr lang="sk-SK" b="1" dirty="0"/>
              <a:t>protirečenie </a:t>
            </a:r>
            <a:r>
              <a:rPr lang="sk-SK" b="1" dirty="0" smtClean="0"/>
              <a:t>dobrých</a:t>
            </a:r>
            <a:r>
              <a:rPr lang="sk-SK" dirty="0" smtClean="0"/>
              <a:t>“.</a:t>
            </a:r>
            <a:endParaRPr lang="sk-SK" dirty="0"/>
          </a:p>
        </p:txBody>
      </p:sp>
    </p:spTree>
    <p:extLst>
      <p:ext uri="{BB962C8B-B14F-4D97-AF65-F5344CB8AC3E}">
        <p14:creationId xmlns:p14="http://schemas.microsoft.com/office/powerpoint/2010/main" val="2519164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František </a:t>
            </a:r>
            <a:r>
              <a:rPr lang="sk-SK"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Salcedo</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prehovorí so spovedníkom</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0000" lnSpcReduction="20000"/>
          </a:bodyPr>
          <a:lstStyle/>
          <a:p>
            <a:r>
              <a:rPr lang="sk-SK" dirty="0"/>
              <a:t>bol ním </a:t>
            </a:r>
            <a:r>
              <a:rPr lang="sk-SK" b="1" dirty="0" err="1"/>
              <a:t>Baltasar</a:t>
            </a:r>
            <a:r>
              <a:rPr lang="sk-SK" b="1" dirty="0"/>
              <a:t> </a:t>
            </a:r>
            <a:r>
              <a:rPr lang="sk-SK" b="1" dirty="0" err="1"/>
              <a:t>Alvarez</a:t>
            </a:r>
            <a:r>
              <a:rPr lang="sk-SK" b="1" dirty="0"/>
              <a:t> </a:t>
            </a:r>
            <a:r>
              <a:rPr lang="sk-SK" dirty="0"/>
              <a:t>i s inými, aby ju toľko netrápili, že to v tom jej duchovnom stave je </a:t>
            </a:r>
            <a:r>
              <a:rPr lang="sk-SK" b="1" dirty="0">
                <a:solidFill>
                  <a:srgbClr val="FF0000"/>
                </a:solidFill>
              </a:rPr>
              <a:t>prst Boží</a:t>
            </a:r>
            <a:r>
              <a:rPr lang="sk-SK" dirty="0"/>
              <a:t>. </a:t>
            </a:r>
            <a:endParaRPr lang="sk-SK" dirty="0" smtClean="0"/>
          </a:p>
          <a:p>
            <a:r>
              <a:rPr lang="sk-SK" dirty="0" smtClean="0"/>
              <a:t>Terézia </a:t>
            </a:r>
            <a:r>
              <a:rPr lang="sk-SK" dirty="0"/>
              <a:t>obdivuje pokoru svätého rytiera, ktorý ju utvrdil v tom, že skutočne </a:t>
            </a:r>
            <a:r>
              <a:rPr lang="sk-SK" b="1" dirty="0">
                <a:solidFill>
                  <a:srgbClr val="FF0000"/>
                </a:solidFill>
              </a:rPr>
              <a:t>mala modlitbu</a:t>
            </a:r>
            <a:r>
              <a:rPr lang="sk-SK" dirty="0"/>
              <a:t>, on sám ju prosil o modlitby, čo ju zmiatlo, ale zanechal ju vo veľkej úteche a spokojnosti, vo vedomí, že má vnútornú modlitbu a aby nepochybovala o tom, že je to Boh, ktorý v nej pôsobí. Ubezpečil ju, že o všetkom sa porozpráva s jej spovedníkom, aby mohla žiť v istote. </a:t>
            </a:r>
            <a:endParaRPr lang="sk-SK" dirty="0" smtClean="0"/>
          </a:p>
          <a:p>
            <a:r>
              <a:rPr lang="sk-SK" dirty="0" smtClean="0"/>
              <a:t>Napriek </a:t>
            </a:r>
            <a:r>
              <a:rPr lang="sk-SK" dirty="0"/>
              <a:t>všetkému, </a:t>
            </a:r>
            <a:r>
              <a:rPr lang="sk-SK" b="1" dirty="0"/>
              <a:t>strach z diablovho vyčíňania v jej duši ju úplne neopustil</a:t>
            </a:r>
            <a:r>
              <a:rPr lang="sk-SK" dirty="0"/>
              <a:t>, hoci útechu dostala. Neprestávala Bohu ďakovať ako ani svätému Jozefovi, ktorého volá otcom. Zdá sa, že sochu sv. Jozefa priniesol František </a:t>
            </a:r>
            <a:r>
              <a:rPr lang="sk-SK" dirty="0" err="1"/>
              <a:t>de</a:t>
            </a:r>
            <a:r>
              <a:rPr lang="sk-SK" dirty="0"/>
              <a:t> </a:t>
            </a:r>
            <a:r>
              <a:rPr lang="sk-SK" dirty="0" err="1"/>
              <a:t>Salcedo</a:t>
            </a:r>
            <a:r>
              <a:rPr lang="sk-SK" dirty="0"/>
              <a:t>. Sv. Terézia mala k svätému Jozefovi zvláštnu úctu, jemu zverovala svoje záležitosti a on jej vždy pomáhal a podobne aj Panna Mária.</a:t>
            </a:r>
          </a:p>
          <a:p>
            <a:endParaRPr lang="sk-SK" dirty="0"/>
          </a:p>
        </p:txBody>
      </p:sp>
    </p:spTree>
    <p:extLst>
      <p:ext uri="{BB962C8B-B14F-4D97-AF65-F5344CB8AC3E}">
        <p14:creationId xmlns:p14="http://schemas.microsoft.com/office/powerpoint/2010/main" val="3321565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DRUHÁ ČASŤ</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smtClean="0"/>
              <a:t>Autorke sa stáva, </a:t>
            </a:r>
            <a:r>
              <a:rPr lang="sk-SK" dirty="0"/>
              <a:t>predtým </a:t>
            </a:r>
            <a:r>
              <a:rPr lang="sk-SK" dirty="0" smtClean="0"/>
              <a:t>častejšie, </a:t>
            </a:r>
            <a:r>
              <a:rPr lang="sk-SK" dirty="0"/>
              <a:t>že obrovské duševné trápenie a bolesti sú spojené s telesnými bolesťami, pre ktoré nie je schopná nič robiť. Inokedy mávala len telesné bolesti, omnoho väčšie ako v predchádzajúcom prípade, ale nemala pritom duchovné, tak ich prežívala s radosťou a znášala ľahko. Keď sa k nim pridružili duševné bolesti, veľmi ju to tlačilo. V tých momentoch zabudne na všetky veľké milosti, ktoré jej Pán udelil. Ostáva iba spomienka, akoby sen, aby ešte viac trpela. Rozum sa pritom natoľko otupí, že začne tisícimi spôsobmi pochybovať, veriť, že to bol diabol, čo v nej pôsobí, ako ju o tom mylne ubezpečovali aj jej duchovní vodcovia.</a:t>
            </a:r>
          </a:p>
          <a:p>
            <a:endParaRPr lang="sk-SK" dirty="0"/>
          </a:p>
        </p:txBody>
      </p:sp>
    </p:spTree>
    <p:extLst>
      <p:ext uri="{BB962C8B-B14F-4D97-AF65-F5344CB8AC3E}">
        <p14:creationId xmlns:p14="http://schemas.microsoft.com/office/powerpoint/2010/main" val="808591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Falošná pokora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Obraz, ktorý začala o sebe nadobúdať, bol </a:t>
            </a:r>
            <a:r>
              <a:rPr lang="sk-SK" b="1" dirty="0"/>
              <a:t>negatívny</a:t>
            </a:r>
            <a:r>
              <a:rPr lang="sk-SK" dirty="0"/>
              <a:t>. Cítila sa byť zlou a zvrhlou. Podstrkoval jej ho démon, aby ju zarmucoval a aby skúšal, či ju vovedie do zúfalstva. To, že v tom má prsty zlý, Terézia rozpoznala podľa skutočnosti, že už od začiatku pôsobil </a:t>
            </a:r>
            <a:r>
              <a:rPr lang="sk-SK" b="1" dirty="0"/>
              <a:t>nepokoj a dezorientáciu</a:t>
            </a:r>
            <a:r>
              <a:rPr lang="sk-SK" dirty="0"/>
              <a:t>. On je aj príčinou </a:t>
            </a:r>
            <a:r>
              <a:rPr lang="sk-SK" b="1" dirty="0"/>
              <a:t>zhonu, neporiadku, temnoty a zármutku</a:t>
            </a:r>
            <a:r>
              <a:rPr lang="sk-SK" dirty="0"/>
              <a:t>, sucha a </a:t>
            </a:r>
            <a:r>
              <a:rPr lang="sk-SK" b="1" dirty="0"/>
              <a:t>zlej dispozície k modlitbe</a:t>
            </a:r>
            <a:r>
              <a:rPr lang="sk-SK" dirty="0"/>
              <a:t>, či </a:t>
            </a:r>
            <a:r>
              <a:rPr lang="sk-SK" b="1" dirty="0"/>
              <a:t>ku konaniu dobra</a:t>
            </a:r>
            <a:r>
              <a:rPr lang="sk-SK" dirty="0"/>
              <a:t>. Dusí dušu a viaže telo, aby človek nemohol mať nijaký osoh z modlitby alebo skutkov, ktoré koná.</a:t>
            </a:r>
          </a:p>
          <a:p>
            <a:endParaRPr lang="sk-SK" dirty="0"/>
          </a:p>
        </p:txBody>
      </p:sp>
    </p:spTree>
    <p:extLst>
      <p:ext uri="{BB962C8B-B14F-4D97-AF65-F5344CB8AC3E}">
        <p14:creationId xmlns:p14="http://schemas.microsoft.com/office/powerpoint/2010/main" val="189662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Pravá pokora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poznáva svoju ničotu, neprichádza hlučne, nevyvádza človeka z miery, skôr sa cíti uveličený v pokoji a svetle. Chápe, že dostáva veľkú milosť od Pána a že pravá pokora je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vecou Boha</a:t>
            </a:r>
            <a:r>
              <a:rPr lang="sk-SK" dirty="0"/>
              <a:t>, on ju udelí, koho uzná za hodného. Bolí ju, že urazila Boha a cíti jeho milosrdenstvo. Má svetlo k tomu, aby sa zahanbila, zároveň chváli Jeho Majestát, že doteraz ju znášal.</a:t>
            </a:r>
          </a:p>
          <a:p>
            <a:endParaRPr lang="sk-SK" dirty="0"/>
          </a:p>
        </p:txBody>
      </p:sp>
    </p:spTree>
    <p:extLst>
      <p:ext uri="{BB962C8B-B14F-4D97-AF65-F5344CB8AC3E}">
        <p14:creationId xmlns:p14="http://schemas.microsoft.com/office/powerpoint/2010/main" val="1721588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Falošná pokora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pochádza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od diabla</a:t>
            </a:r>
            <a:r>
              <a:rPr lang="sk-SK" dirty="0"/>
              <a:t>, niet v nej svetla pre nijaké dobro, človekovi sa zjavuje len spravodlivosť a aj keď nemôže stratiť vieru v milosrdenstvo, to je jej na ešte väčšiu hrôzu, lebo sa jej zdá, že je ešte väčším dlžníkom. Terézia vysvetľuje, že aj takéto skúšky povoľuje Boh, lebo z toho vždy vyvádza nejaké dobro. Podobne, ba ešte tvrdšie bol skúšaný a pokúšaný aj biblický starozákonný Jób.</a:t>
            </a:r>
          </a:p>
        </p:txBody>
      </p:sp>
    </p:spTree>
    <p:extLst>
      <p:ext uri="{BB962C8B-B14F-4D97-AF65-F5344CB8AC3E}">
        <p14:creationId xmlns:p14="http://schemas.microsoft.com/office/powerpoint/2010/main" val="811365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Zahrávanie s dušou ako s loptou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Stávalo sa jej, akoby </a:t>
            </a:r>
            <a:r>
              <a:rPr lang="sk-SK" b="1" dirty="0"/>
              <a:t>diabli</a:t>
            </a:r>
            <a:r>
              <a:rPr lang="sk-SK" dirty="0"/>
              <a:t> si zahrávali s jej dušou a </a:t>
            </a:r>
            <a:r>
              <a:rPr lang="sk-SK" b="1" dirty="0"/>
              <a:t>hádzali ju ako loptu</a:t>
            </a:r>
            <a:r>
              <a:rPr lang="sk-SK" dirty="0"/>
              <a:t>. Nemohla byť paňou seba samej. Stávalo sa jej pred sviatkom </a:t>
            </a:r>
            <a:r>
              <a:rPr lang="sk-SK" i="1" dirty="0"/>
              <a:t>Corpus </a:t>
            </a:r>
            <a:r>
              <a:rPr lang="sk-SK" i="1" dirty="0" err="1"/>
              <a:t>Christi</a:t>
            </a:r>
            <a:r>
              <a:rPr lang="sk-SK" dirty="0"/>
              <a:t> alebo počas veľkého týždňa, keď dostávala dar modlitby a veľmi sa na modlitbu tešila. Náhle sa jej rozum začal radovať z ľahkých vecí, z ktorých by sa inokedy smiala. Ale tak ju zaujali tie veci, že nebola schopná ich kontrolovať. Bezvýznamné veci, ktoré nezväzujú, ani neodväzujú, iba viažu, aby udusili dušu tak, že sa viac nedokáže vpratať do seba.</a:t>
            </a:r>
          </a:p>
          <a:p>
            <a:endParaRPr lang="sk-SK" dirty="0"/>
          </a:p>
        </p:txBody>
      </p:sp>
    </p:spTree>
    <p:extLst>
      <p:ext uri="{BB962C8B-B14F-4D97-AF65-F5344CB8AC3E}">
        <p14:creationId xmlns:p14="http://schemas.microsoft.com/office/powerpoint/2010/main" val="1137682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Spôsob zvláštneho utrpenia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Nemožno vypovedať, čo si možno takýmto spôsobom vytrpieť. Človek hľadá pomoc a Boh dopustí, že ju nenachádza. Zostáva iba rozum a slobodná vôľa, aj to nie celkom jasné. </a:t>
            </a:r>
            <a:r>
              <a:rPr lang="sk-SK" u="sng" dirty="0"/>
              <a:t>Duša nechce uraziť Boha a dokáže to asi tak, ako človek, čo kráča dobre známym priestorom, lenže potme</a:t>
            </a:r>
            <a:r>
              <a:rPr lang="sk-SK" dirty="0"/>
              <a:t> a pozná kde všade sú nebezpečenstvá, aby sa im ako-tak mohol vyhnúť. Zdá sa, že len zo zvyku neuráža Boha.</a:t>
            </a:r>
          </a:p>
          <a:p>
            <a:endParaRPr lang="sk-SK" dirty="0"/>
          </a:p>
        </p:txBody>
      </p:sp>
    </p:spTree>
    <p:extLst>
      <p:ext uri="{BB962C8B-B14F-4D97-AF65-F5344CB8AC3E}">
        <p14:creationId xmlns:p14="http://schemas.microsoft.com/office/powerpoint/2010/main" val="2065704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Utrpenie z pekla – opora vo vieru Cirkvi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b="1" dirty="0"/>
              <a:t>Viera a všetky cnosti </a:t>
            </a:r>
            <a:r>
              <a:rPr lang="sk-SK" dirty="0"/>
              <a:t>v takomto stave akoby spali, nie sú síce stratené a duša musí pevne dúfať v to, čo má Cirkev, čo vyznáva a v čo verí, počúva to akoby z odľahlého miesta a chytá sa toho ako vládze, lebo z druhej strany je tak gniavená a ohlupovaná, že sa jej zdá, akoby len zďaleka a v hmle poznávala Boha. Jej láska je taká vlažná, že keď počúva o Ňom </a:t>
            </a:r>
            <a:r>
              <a:rPr lang="sk-SK" dirty="0" smtClean="0"/>
              <a:t>hovoriť,</a:t>
            </a:r>
          </a:p>
          <a:p>
            <a:r>
              <a:rPr lang="sk-SK" dirty="0" smtClean="0"/>
              <a:t>tak </a:t>
            </a:r>
            <a:r>
              <a:rPr lang="sk-SK" dirty="0"/>
              <a:t>len </a:t>
            </a:r>
            <a:r>
              <a:rPr lang="sk-SK" b="1" dirty="0"/>
              <a:t>verí, že je to On, lebo to Cirkev hovorí </a:t>
            </a:r>
            <a:r>
              <a:rPr lang="sk-SK" dirty="0"/>
              <a:t>a ona Ho vlastní. Jej </a:t>
            </a:r>
            <a:r>
              <a:rPr lang="sk-SK" u="sng" dirty="0"/>
              <a:t>pamäť je akoby vymazaná</a:t>
            </a:r>
            <a:r>
              <a:rPr lang="sk-SK" dirty="0"/>
              <a:t>, nedokáže sa rozpomenúť na to, čo s Ním prežívala a zakusovala. Ísť </a:t>
            </a:r>
            <a:r>
              <a:rPr lang="sk-SK" u="sng" dirty="0"/>
              <a:t>modliť sa, nie je nič iného než súženie </a:t>
            </a:r>
            <a:r>
              <a:rPr lang="sk-SK" dirty="0"/>
              <a:t>alebo ostať osamote, pretože des, ktorý pociťuje, bez toho, aby vedela z čoho, je neznesiteľný. Terézii sa zdá, že je to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„trocha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prenesené z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pekla“</a:t>
            </a:r>
            <a:endParaRPr lang="sk-SK" dirty="0"/>
          </a:p>
        </p:txBody>
      </p:sp>
    </p:spTree>
    <p:extLst>
      <p:ext uri="{BB962C8B-B14F-4D97-AF65-F5344CB8AC3E}">
        <p14:creationId xmlns:p14="http://schemas.microsoft.com/office/powerpoint/2010/main" val="1966798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Nepomáha ani čítanie, ani rozhovor</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Nepomáhalo jej ani </a:t>
            </a:r>
            <a:r>
              <a:rPr lang="sk-SK" b="1" dirty="0"/>
              <a:t>čítanie o živote nejakého </a:t>
            </a:r>
            <a:r>
              <a:rPr lang="sk-SK" dirty="0"/>
              <a:t>svätca. Čím viac čítala, tým viac sa zamotávala a na konci vedela z toho menej než na začiatku, takže sa čítania vzdala. Také čosi sa jej stalo veľakrát.</a:t>
            </a:r>
          </a:p>
          <a:p>
            <a:r>
              <a:rPr lang="sk-SK" b="1" dirty="0"/>
              <a:t>Skúšala mať s niekým rozhovor</a:t>
            </a:r>
            <a:r>
              <a:rPr lang="sk-SK" dirty="0"/>
              <a:t>, a to je ešte horšie. Diabol totiž vloží do duše človeka takú nechuť a hnev, že sa duši zdá, akoby ju všetci chceli zjesť, že len sám Pán musí zabrániť, aby neublížila druhým a nespôsobila niečo, čím by druhí alebo ona urazila Boha.</a:t>
            </a:r>
          </a:p>
          <a:p>
            <a:endParaRPr lang="sk-SK" dirty="0"/>
          </a:p>
        </p:txBody>
      </p:sp>
    </p:spTree>
    <p:extLst>
      <p:ext uri="{BB962C8B-B14F-4D97-AF65-F5344CB8AC3E}">
        <p14:creationId xmlns:p14="http://schemas.microsoft.com/office/powerpoint/2010/main" val="918067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OBSAH</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b="1" dirty="0" smtClean="0"/>
              <a:t>Anotácia</a:t>
            </a:r>
          </a:p>
          <a:p>
            <a:r>
              <a:rPr lang="sk-SK" b="1" dirty="0" smtClean="0"/>
              <a:t>Úvod</a:t>
            </a:r>
          </a:p>
          <a:p>
            <a:r>
              <a:rPr lang="sk-SK" b="1" dirty="0" smtClean="0"/>
              <a:t>PRVÁ ČASŤ </a:t>
            </a:r>
          </a:p>
          <a:p>
            <a:r>
              <a:rPr lang="sk-SK" b="1" dirty="0" smtClean="0"/>
              <a:t>Zvláštny kríž, spojený so slasťou</a:t>
            </a:r>
          </a:p>
          <a:p>
            <a:r>
              <a:rPr lang="sk-SK" b="1" dirty="0" smtClean="0"/>
              <a:t>Úľava prostredníctvom Pánovho služobníka</a:t>
            </a:r>
          </a:p>
          <a:p>
            <a:r>
              <a:rPr lang="sk-SK" b="1" dirty="0" smtClean="0"/>
              <a:t>DRUHÁ </a:t>
            </a:r>
            <a:r>
              <a:rPr lang="sk-SK" b="1" dirty="0" smtClean="0"/>
              <a:t>ČASŤ</a:t>
            </a:r>
          </a:p>
          <a:p>
            <a:r>
              <a:rPr lang="sk-SK" b="1" dirty="0" smtClean="0"/>
              <a:t>Falošná pokora</a:t>
            </a:r>
          </a:p>
          <a:p>
            <a:r>
              <a:rPr lang="sk-SK" b="1" dirty="0" smtClean="0"/>
              <a:t>Zahrávanie s dušou ako s loptou</a:t>
            </a:r>
          </a:p>
          <a:p>
            <a:r>
              <a:rPr lang="sk-SK" b="1" dirty="0"/>
              <a:t>Drobné svetlá a útechy v časoch trápenia a </a:t>
            </a:r>
            <a:r>
              <a:rPr lang="sk-SK" b="1" dirty="0" smtClean="0"/>
              <a:t>neistoty</a:t>
            </a:r>
            <a:endParaRPr lang="sk-SK" b="1" dirty="0" smtClean="0"/>
          </a:p>
          <a:p>
            <a:r>
              <a:rPr lang="sk-SK" b="1" dirty="0" smtClean="0"/>
              <a:t>TRETIA </a:t>
            </a:r>
            <a:r>
              <a:rPr lang="sk-SK" b="1" dirty="0" smtClean="0"/>
              <a:t>ČASŤ</a:t>
            </a:r>
          </a:p>
          <a:p>
            <a:endParaRPr lang="sk-SK" b="1" dirty="0"/>
          </a:p>
        </p:txBody>
      </p:sp>
    </p:spTree>
    <p:extLst>
      <p:ext uri="{BB962C8B-B14F-4D97-AF65-F5344CB8AC3E}">
        <p14:creationId xmlns:p14="http://schemas.microsoft.com/office/powerpoint/2010/main" val="1236505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Útecha a pomoc v spovedi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Hľadať útechu a pomoc v spovedi bolo často spôsobom akým </a:t>
            </a:r>
            <a:r>
              <a:rPr lang="sk-SK" b="1" dirty="0"/>
              <a:t>riešila Terézia svoj neznesiteľný stav</a:t>
            </a:r>
            <a:r>
              <a:rPr lang="sk-SK" dirty="0"/>
              <a:t>. Spovedníci ju upokojovali, </a:t>
            </a:r>
            <a:r>
              <a:rPr lang="sk-SK" b="1" dirty="0">
                <a:solidFill>
                  <a:srgbClr val="FF0000"/>
                </a:solidFill>
              </a:rPr>
              <a:t>ale</a:t>
            </a:r>
            <a:r>
              <a:rPr lang="sk-SK" dirty="0"/>
              <a:t> hovorili </a:t>
            </a:r>
            <a:r>
              <a:rPr lang="sk-SK" u="sng" dirty="0"/>
              <a:t>slová, ktoré ju zatvrdzovali a videli sa jej akoby ju hrešili s akousi horkosťou</a:t>
            </a:r>
            <a:r>
              <a:rPr lang="sk-SK" dirty="0"/>
              <a:t>. Sami jej neskôr prezradili, ako sa zhrozili nad tým, čo jej povedali, ale že </a:t>
            </a:r>
            <a:r>
              <a:rPr lang="sk-SK" b="1" dirty="0">
                <a:solidFill>
                  <a:srgbClr val="FF0000"/>
                </a:solidFill>
              </a:rPr>
              <a:t>to nebolo v ich rukách hovoriť inak</a:t>
            </a:r>
            <a:r>
              <a:rPr lang="sk-SK" dirty="0"/>
              <a:t>. Neskôr to ľutovali a mali z toho škrupule a predsavzali si, že ju zbožne potešia, ale nemohli. Terézia tvrdí, že jej nehovorili zlé slová, ktorými by urážali Boha, ale tie najnechutnejšie, ktoré by sa na spovedníka ešte dalo strpieť. </a:t>
            </a:r>
            <a:r>
              <a:rPr lang="sk-SK" u="sng" dirty="0"/>
              <a:t>Asi ju chceli umŕtvovať, myslela si Terézia, takže všetko bolo pre ňu trýzňou</a:t>
            </a:r>
            <a:r>
              <a:rPr lang="sk-SK" dirty="0"/>
              <a:t>.</a:t>
            </a:r>
          </a:p>
        </p:txBody>
      </p:sp>
    </p:spTree>
    <p:extLst>
      <p:ext uri="{BB962C8B-B14F-4D97-AF65-F5344CB8AC3E}">
        <p14:creationId xmlns:p14="http://schemas.microsoft.com/office/powerpoint/2010/main" val="23361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Drobné svetlá a útechy v časoch trápenia a neistoty</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endParaRPr lang="sk-SK" dirty="0" smtClean="0"/>
          </a:p>
          <a:p>
            <a:r>
              <a:rPr lang="sk-SK" dirty="0"/>
              <a:t>Neraz sa jej zdalo aj to, že tých spovedníkov </a:t>
            </a:r>
            <a:r>
              <a:rPr lang="sk-SK" b="1" dirty="0"/>
              <a:t>klame a podvádza</a:t>
            </a:r>
            <a:r>
              <a:rPr lang="sk-SK" dirty="0"/>
              <a:t>, takže šla za nimi a upovedomila ich, aby si na ňu dávali pozor, lebo by ich mohla oklamať. Jasné jej bolo iba to, že naschvál by to neurobila, ani by ich neoklamala. Jeden z nich jej raz povedal, aby to chápala ako pokušenie a </a:t>
            </a:r>
            <a:r>
              <a:rPr lang="sk-SK" b="1" dirty="0">
                <a:solidFill>
                  <a:srgbClr val="FF0000"/>
                </a:solidFill>
              </a:rPr>
              <a:t>aby sa s tým netrápila, veď on má dosť rozumu, aby rozlíšil</a:t>
            </a:r>
            <a:r>
              <a:rPr lang="sk-SK" dirty="0"/>
              <a:t>, ak by ho chcela oklamať a on aby sa ňou oklamať nedal. </a:t>
            </a:r>
            <a:r>
              <a:rPr lang="sk-SK" b="1" dirty="0"/>
              <a:t>Tieto slová ju naplnili veľkou útechou.</a:t>
            </a:r>
          </a:p>
          <a:p>
            <a:endParaRPr lang="sk-SK" dirty="0"/>
          </a:p>
        </p:txBody>
      </p:sp>
    </p:spTree>
    <p:extLst>
      <p:ext uri="{BB962C8B-B14F-4D97-AF65-F5344CB8AC3E}">
        <p14:creationId xmlns:p14="http://schemas.microsoft.com/office/powerpoint/2010/main" val="491756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Sila svätého prijímania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Niekedy, a to obyčajne vždy, keď šla na sväté prijímanie, </a:t>
            </a:r>
            <a:r>
              <a:rPr lang="sk-SK" b="1" dirty="0">
                <a:solidFill>
                  <a:srgbClr val="FF0000"/>
                </a:solidFill>
              </a:rPr>
              <a:t>odpočinula si</a:t>
            </a:r>
            <a:r>
              <a:rPr lang="sk-SK" dirty="0"/>
              <a:t>. Dokonca niekedy, keď sa priblížila k sviatosti, bolo jej tak </a:t>
            </a:r>
            <a:r>
              <a:rPr lang="sk-SK" b="1" dirty="0">
                <a:solidFill>
                  <a:srgbClr val="FF0000"/>
                </a:solidFill>
              </a:rPr>
              <a:t>dobre i na duši i na tele</a:t>
            </a:r>
            <a:r>
              <a:rPr lang="sk-SK" dirty="0"/>
              <a:t>, že sa až čudovala. Akoby v okamihu </a:t>
            </a:r>
            <a:r>
              <a:rPr lang="sk-SK" u="sng" dirty="0"/>
              <a:t>sa rozplynula všetka hmla a temnoty, čo ju zastierali a ukázalo sa slnko</a:t>
            </a:r>
            <a:r>
              <a:rPr lang="sk-SK" dirty="0"/>
              <a:t>, vtedy spoznala všetku svoju hlúposť, v ktorej sa motala.</a:t>
            </a:r>
          </a:p>
          <a:p>
            <a:endParaRPr lang="sk-SK" dirty="0"/>
          </a:p>
        </p:txBody>
      </p:sp>
    </p:spTree>
    <p:extLst>
      <p:ext uri="{BB962C8B-B14F-4D97-AF65-F5344CB8AC3E}">
        <p14:creationId xmlns:p14="http://schemas.microsoft.com/office/powerpoint/2010/main" val="1373728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Sila Pánovho slova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Inokedy jedno jediné slovo, ktoré jej Pán povedal, ako </a:t>
            </a:r>
            <a:r>
              <a:rPr lang="sk-SK" i="1" dirty="0"/>
              <a:t>Neunúvaj sa; Neboj sa</a:t>
            </a:r>
            <a:r>
              <a:rPr lang="sk-SK" dirty="0"/>
              <a:t> – ju razom uzdravilo, alebo keď pohliadla na videnie, akoby jej nikdy nič nebolo. Sťažovala sa Pánovi, prečo ju tak necháva trápiť sa, ako to môže dopustiť, ale pochopila, že to všetko sa jej oplatilo znášať, lebo </a:t>
            </a:r>
            <a:r>
              <a:rPr lang="sk-SK" u="sng" dirty="0"/>
              <a:t>On jej to bohato nahrádzal rôznymi omilosteniami</a:t>
            </a:r>
            <a:r>
              <a:rPr lang="sk-SK" dirty="0"/>
              <a:t>.</a:t>
            </a:r>
          </a:p>
        </p:txBody>
      </p:sp>
    </p:spTree>
    <p:extLst>
      <p:ext uri="{BB962C8B-B14F-4D97-AF65-F5344CB8AC3E}">
        <p14:creationId xmlns:p14="http://schemas.microsoft.com/office/powerpoint/2010/main" val="618393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Zlato v ohnivej peci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Duša takýmto spôsobom </a:t>
            </a:r>
            <a:r>
              <a:rPr lang="sk-SK" u="sng" dirty="0"/>
              <a:t>vychádza ako zlato z ohnivej pece, nádherná a žiarivá</a:t>
            </a:r>
            <a:r>
              <a:rPr lang="sk-SK" dirty="0"/>
              <a:t>, aby v sebe uvidela Pána. A tak potom všetka námaha a trápenia sa zdajú byť ničím a objaví sa túžba po nich a po utrpení, len aby </a:t>
            </a:r>
            <a:r>
              <a:rPr lang="sk-SK" b="1" dirty="0">
                <a:solidFill>
                  <a:srgbClr val="FF0000"/>
                </a:solidFill>
              </a:rPr>
              <a:t>Pán bol oslávený </a:t>
            </a:r>
            <a:r>
              <a:rPr lang="sk-SK" dirty="0"/>
              <a:t>a aby sa mu takto lepšie slúžilo. Prichádza to až do takého stupňa, kedy aj pri väčších úzkostiach a prenasledovaniach človek neuráža Pána, ale sa chváli tým, že ich znáša pre Neho a jasne vníma, že to </a:t>
            </a:r>
            <a:r>
              <a:rPr lang="sk-SK" b="1" dirty="0">
                <a:solidFill>
                  <a:srgbClr val="FF0000"/>
                </a:solidFill>
              </a:rPr>
              <a:t>všetko slúži k jeho väčšiemu úžitku</a:t>
            </a:r>
            <a:r>
              <a:rPr lang="sk-SK" dirty="0"/>
              <a:t>. Terézii sa však zdá, že v jej prípade to ide veľmi nedokonalým spôsobom.</a:t>
            </a:r>
          </a:p>
          <a:p>
            <a:endParaRPr lang="sk-SK" dirty="0"/>
          </a:p>
        </p:txBody>
      </p:sp>
    </p:spTree>
    <p:extLst>
      <p:ext uri="{BB962C8B-B14F-4D97-AF65-F5344CB8AC3E}">
        <p14:creationId xmlns:p14="http://schemas.microsoft.com/office/powerpoint/2010/main" val="1940354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Vidieť svoju nízkosť neškodí</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Inokedy sa jej zdalo, že je zbavená myslieť na dobrú vec alebo túžiť urobiť čosi dobré. Duša i telo jej pripadá ako neužitočné a ťažké, otravné. Nemá z toho síce pokušenia, ale znechutenie bez toho, aby chápala z čoho, dušu si ničím nemôže uspokojiť. Je to pre ňu ťažké, keď sa milosť schováva. To ju príliš nebolelo, pretože takto vidieť svoju nízkosť, ju uspokojovalo.</a:t>
            </a:r>
          </a:p>
          <a:p>
            <a:endParaRPr lang="sk-SK" dirty="0"/>
          </a:p>
        </p:txBody>
      </p:sp>
    </p:spTree>
    <p:extLst>
      <p:ext uri="{BB962C8B-B14F-4D97-AF65-F5344CB8AC3E}">
        <p14:creationId xmlns:p14="http://schemas.microsoft.com/office/powerpoint/2010/main" val="3712183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Rozzúrený rozum a kontemplácia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Niekedy to s ňou nejde ani z voza, ani na voz. Ani modlitba, hoci je v samote. Chápe, že </a:t>
            </a:r>
            <a:r>
              <a:rPr lang="sk-SK" b="1" dirty="0"/>
              <a:t>rozum a predstavivosť </a:t>
            </a:r>
            <a:r>
              <a:rPr lang="sk-SK" dirty="0"/>
              <a:t>jej </a:t>
            </a:r>
            <a:r>
              <a:rPr lang="sk-SK" b="1" dirty="0"/>
              <a:t>škodia</a:t>
            </a:r>
            <a:r>
              <a:rPr lang="sk-SK" dirty="0"/>
              <a:t>, a že len </a:t>
            </a:r>
            <a:r>
              <a:rPr lang="sk-SK" b="1" dirty="0">
                <a:solidFill>
                  <a:srgbClr val="FF0000"/>
                </a:solidFill>
              </a:rPr>
              <a:t>vôľa je dobrá</a:t>
            </a:r>
            <a:r>
              <a:rPr lang="sk-SK" dirty="0"/>
              <a:t> a zdá sa byť ochotnou dobro aj robiť. Ale rozum je natoľko stratený, že sa podobá rozzúrenému bláznovi, ktorého nik nedokáže zviazať a ona sama ho nedokáže zvládnuť ani po dobu jedného verím. Inokedy sa smeje a poznáva svoju biedu a pozerá sa na ňu čo robí. Akoby zázrakom nikdy nejde za zlou vecou, ale iba za indiferentnými – či treba čosi spraviť tu a tam alebo hentam. Tu Terézia ešte viac chápe, akým </a:t>
            </a:r>
            <a:r>
              <a:rPr lang="sk-SK" u="sng" dirty="0"/>
              <a:t>veľkým je dar kontemplácie, čo je to za slávu, ktorú človek vzdáva Bohu. Je to úžasné omilostenie. Vtedy Pán drží rozum – blázna domu zviazaného povrazmi. </a:t>
            </a:r>
          </a:p>
        </p:txBody>
      </p:sp>
    </p:spTree>
    <p:extLst>
      <p:ext uri="{BB962C8B-B14F-4D97-AF65-F5344CB8AC3E}">
        <p14:creationId xmlns:p14="http://schemas.microsoft.com/office/powerpoint/2010/main" val="873018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Ďalší druh utrpenia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Keďže všetky </a:t>
            </a:r>
            <a:r>
              <a:rPr lang="sk-SK" b="1" dirty="0"/>
              <a:t>knihy, ktoré m</a:t>
            </a:r>
            <a:r>
              <a:rPr lang="sk-SK" b="1" dirty="0" smtClean="0"/>
              <a:t>ala</a:t>
            </a:r>
            <a:r>
              <a:rPr lang="sk-SK" b="1" dirty="0"/>
              <a:t>, hovoria o modlitbe, zdalo sa jej, že všetkému rozumela a že jej Pán už tieto milosti udelil a tak ich nečítala</a:t>
            </a:r>
            <a:r>
              <a:rPr lang="sk-SK" dirty="0"/>
              <a:t>, ale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životy svätých </a:t>
            </a:r>
            <a:r>
              <a:rPr lang="sk-SK" dirty="0"/>
              <a:t>a tým, že ona sa v porovnaní s nimi cítila príliš malou v službe Bohu, tak si myslela, že životopisy viac osožia jej duši. Zdalo sa jej, že to by nebola pokora myslieť si, že prišla k takému stupňu modlitby. Trvalo to dovtedy, kým učenci a blažený </a:t>
            </a:r>
            <a:r>
              <a:rPr lang="sk-SK" dirty="0" err="1"/>
              <a:t>Fray</a:t>
            </a:r>
            <a:r>
              <a:rPr lang="sk-SK" dirty="0"/>
              <a:t> Peter z </a:t>
            </a:r>
            <a:r>
              <a:rPr lang="sk-SK" dirty="0" err="1"/>
              <a:t>Alcantary</a:t>
            </a:r>
            <a:r>
              <a:rPr lang="sk-SK" dirty="0"/>
              <a:t> jej nepovedali, že takto nič nedosiahne. Teraz dobre vidí, že ešte ani len </a:t>
            </a:r>
            <a:r>
              <a:rPr lang="sk-SK" b="1" dirty="0">
                <a:solidFill>
                  <a:srgbClr val="FF0000"/>
                </a:solidFill>
              </a:rPr>
              <a:t>nezačala slúžiť Bohu </a:t>
            </a:r>
            <a:r>
              <a:rPr lang="sk-SK" dirty="0"/>
              <a:t>a že je samá nedokonalosť </a:t>
            </a:r>
            <a:r>
              <a:rPr lang="sk-SK" b="1" dirty="0">
                <a:solidFill>
                  <a:srgbClr val="FF0000"/>
                </a:solidFill>
              </a:rPr>
              <a:t>okrem </a:t>
            </a:r>
            <a:r>
              <a:rPr lang="sk-SK" b="1" dirty="0" smtClean="0">
                <a:solidFill>
                  <a:srgbClr val="FF0000"/>
                </a:solidFill>
              </a:rPr>
              <a:t>túžby milovať</a:t>
            </a:r>
            <a:r>
              <a:rPr lang="sk-SK" dirty="0" smtClean="0"/>
              <a:t>, </a:t>
            </a:r>
            <a:r>
              <a:rPr lang="sk-SK" dirty="0"/>
              <a:t>lebo v tom ju Pán obdaroval, aby aspoň v niečom mu mohla slúžiť. Zdá sa jej celkom dobre a jasne, že Ho miluje, ale znechucujú ju diela a mnohé nedokonalosti, ktoré v sebe vidí</a:t>
            </a:r>
          </a:p>
        </p:txBody>
      </p:sp>
    </p:spTree>
    <p:extLst>
      <p:ext uri="{BB962C8B-B14F-4D97-AF65-F5344CB8AC3E}">
        <p14:creationId xmlns:p14="http://schemas.microsoft.com/office/powerpoint/2010/main" val="872173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Hlúposť duše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V 18. článku vynikajúco opisuje – s určitou dávkou </a:t>
            </a:r>
            <a:r>
              <a:rPr lang="sk-SK" b="1" dirty="0"/>
              <a:t>humoru</a:t>
            </a:r>
            <a:r>
              <a:rPr lang="sk-SK" dirty="0"/>
              <a:t> – svoju dušu. Predstavuje ju ako hlúposť duše. Nerobí ani dobro, ani zlo, každému lezie na nervy, ani bolesť, ani sláva, ani život, ani smrť, ani slasť, ani ťažoba. Nič necíti. Zdá sa, akoby jej duša kráčala ako nejaké nič. </a:t>
            </a:r>
            <a:r>
              <a:rPr lang="sk-SK" b="1" dirty="0">
                <a:solidFill>
                  <a:srgbClr val="FF0000"/>
                </a:solidFill>
              </a:rPr>
              <a:t>Kráča ako osliatko</a:t>
            </a:r>
            <a:r>
              <a:rPr lang="sk-SK" dirty="0"/>
              <a:t>, ktoré sa drží, lebo mu dávajú žrať a žerie bez toho, aby to vnímalo. A vysvetľuje, že duša v tomto stave nemá byť bez stravy istých </a:t>
            </a:r>
            <a:r>
              <a:rPr lang="sk-SK" b="1" dirty="0"/>
              <a:t>veľkých Božích omilosten</a:t>
            </a:r>
            <a:r>
              <a:rPr lang="sk-SK" dirty="0"/>
              <a:t>í, lebo v tak úbohom živote ju nezaťažuje žiť a trávi ho indiferentne, ale nepociťuje ani hnutia ani efekty z nich, aby im mohla </a:t>
            </a:r>
            <a:r>
              <a:rPr lang="sk-SK" dirty="0" smtClean="0"/>
              <a:t>porozumieť.</a:t>
            </a:r>
            <a:endParaRPr lang="sk-SK" dirty="0"/>
          </a:p>
        </p:txBody>
      </p:sp>
    </p:spTree>
    <p:extLst>
      <p:ext uri="{BB962C8B-B14F-4D97-AF65-F5344CB8AC3E}">
        <p14:creationId xmlns:p14="http://schemas.microsoft.com/office/powerpoint/2010/main" val="63941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Dobre napnutá plachetnica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Vo chvíli, keď Tereza píše tieto riadky, sa cíti ako nejaká plachetnica dobre napnutá s vetrom, </a:t>
            </a:r>
            <a:r>
              <a:rPr lang="sk-SK" u="sng" dirty="0"/>
              <a:t>čo rýchlo pláva bez toho, aby chápala ako</a:t>
            </a:r>
            <a:r>
              <a:rPr lang="sk-SK" dirty="0"/>
              <a:t>. Pretože takýmto spôsobom – aj o čom v predchádzajúcom hovorí – sú obrovské efekty, takže duša sama spozoruje svoju </a:t>
            </a:r>
            <a:r>
              <a:rPr lang="sk-SK" b="1" dirty="0">
                <a:solidFill>
                  <a:srgbClr val="FF0000"/>
                </a:solidFill>
              </a:rPr>
              <a:t>nápravu.</a:t>
            </a:r>
            <a:r>
              <a:rPr lang="sk-SK" dirty="0"/>
              <a:t> Jej </a:t>
            </a:r>
            <a:r>
              <a:rPr lang="sk-SK" u="sng" dirty="0"/>
              <a:t>túžby potom začnú priam vrieť a duša sa nimi nedokáže nasýtiť</a:t>
            </a:r>
            <a:r>
              <a:rPr lang="sk-SK" dirty="0"/>
              <a:t>. Prinášajú veľké a prudké nutkania lásky o akých už predtým (v 29. kapitole, č. 8-14 a v k. 26, č. 1) Hovorí o rôznom druhu nutkania lásky, ako umrieť od túžby milovať Boha, o ohni, ktorý vzplanul v jej duši a ktorý už netlie, ako predtým; duša hľadá prostriedky ako si uľaviť, ale nič nenachádza; </a:t>
            </a:r>
            <a:r>
              <a:rPr lang="sk-SK" u="sng" dirty="0"/>
              <a:t>je ako jeleň čo dychtí po prameni vôd</a:t>
            </a:r>
            <a:r>
              <a:rPr lang="sk-SK" dirty="0"/>
              <a:t>; dostáva obrovskú silu a odvahu proti démonom, v jej očiach sú ako papierové bábky, hoci predtým z nich mala obrovský strach.</a:t>
            </a:r>
          </a:p>
          <a:p>
            <a:endParaRPr lang="sk-SK" dirty="0"/>
          </a:p>
        </p:txBody>
      </p:sp>
    </p:spTree>
    <p:extLst>
      <p:ext uri="{BB962C8B-B14F-4D97-AF65-F5344CB8AC3E}">
        <p14:creationId xmlns:p14="http://schemas.microsoft.com/office/powerpoint/2010/main" val="339417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Anotácia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Terézia nevie pochopiť </a:t>
            </a:r>
            <a:r>
              <a:rPr lang="sk-SK" b="1" dirty="0"/>
              <a:t>veľkú radosť s vnútornou spokojnosťou a zároveň utrpenie,</a:t>
            </a:r>
            <a:r>
              <a:rPr lang="sk-SK" dirty="0"/>
              <a:t> ktoré ju sprevádza. </a:t>
            </a:r>
            <a:endParaRPr lang="sk-SK" dirty="0" smtClean="0"/>
          </a:p>
          <a:p>
            <a:r>
              <a:rPr lang="sk-SK" dirty="0" smtClean="0"/>
              <a:t>Na </a:t>
            </a:r>
            <a:r>
              <a:rPr lang="sk-SK" dirty="0"/>
              <a:t>pomoc </a:t>
            </a:r>
            <a:r>
              <a:rPr lang="sk-SK" dirty="0" smtClean="0"/>
              <a:t>prichádza </a:t>
            </a:r>
            <a:r>
              <a:rPr lang="sk-SK" dirty="0" err="1" smtClean="0"/>
              <a:t>Doña</a:t>
            </a:r>
            <a:r>
              <a:rPr lang="sk-SK" dirty="0" smtClean="0"/>
              <a:t> </a:t>
            </a:r>
            <a:r>
              <a:rPr lang="sk-SK" dirty="0" err="1"/>
              <a:t>Guiomar</a:t>
            </a:r>
            <a:r>
              <a:rPr lang="sk-SK" dirty="0"/>
              <a:t> </a:t>
            </a:r>
            <a:r>
              <a:rPr lang="sk-SK" dirty="0" err="1"/>
              <a:t>de</a:t>
            </a:r>
            <a:r>
              <a:rPr lang="sk-SK" dirty="0"/>
              <a:t> </a:t>
            </a:r>
            <a:r>
              <a:rPr lang="sk-SK" dirty="0" err="1"/>
              <a:t>Ulloa</a:t>
            </a:r>
            <a:r>
              <a:rPr lang="sk-SK" dirty="0"/>
              <a:t> a privádza jej už známeho majstra duchovného života – františkána Petra z </a:t>
            </a:r>
            <a:r>
              <a:rPr lang="sk-SK" dirty="0" err="1"/>
              <a:t>Alcantary</a:t>
            </a:r>
            <a:r>
              <a:rPr lang="sk-SK" dirty="0"/>
              <a:t>. </a:t>
            </a:r>
            <a:r>
              <a:rPr lang="sk-SK" dirty="0" smtClean="0"/>
              <a:t>Ten </a:t>
            </a:r>
            <a:r>
              <a:rPr lang="sk-SK" dirty="0"/>
              <a:t>ju upokojí a žiada od nej, aby neprestala chváliť Pána. Najväčšou skúškou na tejto zemi je zakúsiť protirečenie dobrých.</a:t>
            </a:r>
          </a:p>
        </p:txBody>
      </p:sp>
    </p:spTree>
    <p:extLst>
      <p:ext uri="{BB962C8B-B14F-4D97-AF65-F5344CB8AC3E}">
        <p14:creationId xmlns:p14="http://schemas.microsoft.com/office/powerpoint/2010/main" val="981410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Boh udeľuje dary komu chce a ako chce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A duše, ktoré k tomuto stupňu prídu, Terézia opisuje takto: </a:t>
            </a:r>
            <a:r>
              <a:rPr lang="sk-SK" b="1" dirty="0">
                <a:solidFill>
                  <a:srgbClr val="FF0000"/>
                </a:solidFill>
              </a:rPr>
              <a:t>Láska neustále vrie a uvažuje o tom, čo spraví.</a:t>
            </a:r>
            <a:r>
              <a:rPr lang="sk-SK" dirty="0"/>
              <a:t> Nevmestí sa do seba, je ako zem čo nedokáže pohltiť vodu, ktorá do nej preteká, lebo je ňou už presýtená. Tak duša je preplnená láskou, ktorú má, že je celá presýtená a túži po tom, aby aj druhí z nej pili a aby jej pomáhali chváliť Boha. Ako často jej to pripomína </a:t>
            </a:r>
            <a:r>
              <a:rPr lang="sk-SK" b="1" dirty="0"/>
              <a:t>Samaritánku</a:t>
            </a:r>
            <a:r>
              <a:rPr lang="sk-SK" dirty="0"/>
              <a:t>, ktorá prosila Pána o živú vodu, aby sa jej dal z nej napiť! Od detstva Terézia prosievala Pána, aby jej dal z tej živej vody: </a:t>
            </a:r>
            <a:r>
              <a:rPr lang="sk-SK" b="1" i="1" dirty="0">
                <a:solidFill>
                  <a:srgbClr val="FF0000"/>
                </a:solidFill>
              </a:rPr>
              <a:t>Domine, </a:t>
            </a:r>
            <a:r>
              <a:rPr lang="sk-SK" b="1" i="1" dirty="0" err="1">
                <a:solidFill>
                  <a:srgbClr val="FF0000"/>
                </a:solidFill>
              </a:rPr>
              <a:t>da</a:t>
            </a:r>
            <a:r>
              <a:rPr lang="sk-SK" b="1" i="1" dirty="0">
                <a:solidFill>
                  <a:srgbClr val="FF0000"/>
                </a:solidFill>
              </a:rPr>
              <a:t> </a:t>
            </a:r>
            <a:r>
              <a:rPr lang="sk-SK" b="1" i="1" dirty="0" err="1">
                <a:solidFill>
                  <a:srgbClr val="FF0000"/>
                </a:solidFill>
              </a:rPr>
              <a:t>mihi</a:t>
            </a:r>
            <a:r>
              <a:rPr lang="sk-SK" b="1" i="1" dirty="0">
                <a:solidFill>
                  <a:srgbClr val="FF0000"/>
                </a:solidFill>
              </a:rPr>
              <a:t> </a:t>
            </a:r>
            <a:r>
              <a:rPr lang="sk-SK" b="1" i="1" dirty="0" err="1" smtClean="0">
                <a:solidFill>
                  <a:srgbClr val="FF0000"/>
                </a:solidFill>
              </a:rPr>
              <a:t>aquam</a:t>
            </a:r>
            <a:r>
              <a:rPr lang="sk-SK" b="1" i="1" dirty="0">
                <a:solidFill>
                  <a:srgbClr val="FF0000"/>
                </a:solidFill>
              </a:rPr>
              <a:t>!</a:t>
            </a:r>
            <a:endParaRPr lang="sk-SK" b="1" dirty="0">
              <a:solidFill>
                <a:srgbClr val="FF0000"/>
              </a:solidFill>
            </a:endParaRPr>
          </a:p>
        </p:txBody>
      </p:sp>
    </p:spTree>
    <p:extLst>
      <p:ext uri="{BB962C8B-B14F-4D97-AF65-F5344CB8AC3E}">
        <p14:creationId xmlns:p14="http://schemas.microsoft.com/office/powerpoint/2010/main" val="3033900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Veľký oheň</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Také sú duše, o ktorých svätica píše. Aj s najväčším vypätím síl sa usilujú nosiť drevo, len aby ten oheň nevyhasol. Terézia by sa uspokojila hoci aj so slamou, len aby ju mohla hodiť na ten oheň – takto sa jej často stáva a niekedy sa aj smeje z toho, koľko námahy si kvôli tomu dá. Vnútorný impulz ju ženie k tomu, aby aspoň nejaké </a:t>
            </a:r>
            <a:r>
              <a:rPr lang="sk-SK" b="1" dirty="0"/>
              <a:t>konáriky a kvetinky kládla k obrazom</a:t>
            </a:r>
            <a:r>
              <a:rPr lang="sk-SK" dirty="0"/>
              <a:t>, aby vytvorila oratórium, miesto na modlitbu. Sú to také nepatrné veci, niekedy ju mätú. Ale Pán to prijíma lepšie ako nejaké veľké pokánie, ktoré by nebolo podľa jeho vôle. Takže, málo utrpenia majú duše, ktorým Pán udelí tento oheň lásky, lebo nemajú fyzickú silu, aby robili niečo pre Neho. A to bolí až príliš. </a:t>
            </a:r>
          </a:p>
        </p:txBody>
      </p:sp>
    </p:spTree>
    <p:extLst>
      <p:ext uri="{BB962C8B-B14F-4D97-AF65-F5344CB8AC3E}">
        <p14:creationId xmlns:p14="http://schemas.microsoft.com/office/powerpoint/2010/main" val="7888358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Čo ak duša nemá síl nosiť drevo</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10000"/>
          </a:bodyPr>
          <a:lstStyle/>
          <a:p>
            <a:r>
              <a:rPr lang="sk-SK" dirty="0" smtClean="0"/>
              <a:t>Ak duša </a:t>
            </a:r>
            <a:r>
              <a:rPr lang="sk-SK" dirty="0"/>
              <a:t>nemá síl nosiť drevo na </a:t>
            </a:r>
            <a:r>
              <a:rPr lang="sk-SK" dirty="0" smtClean="0"/>
              <a:t>oheň, sama sa spaľuje </a:t>
            </a:r>
            <a:r>
              <a:rPr lang="sk-SK" dirty="0"/>
              <a:t>a stáva sa popolom a roztápa sa v slzách a spaľuje </a:t>
            </a:r>
            <a:r>
              <a:rPr lang="sk-SK" dirty="0" smtClean="0"/>
              <a:t>sa. Je </a:t>
            </a:r>
            <a:r>
              <a:rPr lang="sk-SK" dirty="0"/>
              <a:t>to </a:t>
            </a:r>
            <a:r>
              <a:rPr lang="sk-SK" b="1" dirty="0"/>
              <a:t>obrovská muka, hoci sladká</a:t>
            </a:r>
            <a:r>
              <a:rPr lang="sk-SK" dirty="0"/>
              <a:t>.</a:t>
            </a:r>
          </a:p>
          <a:p>
            <a:r>
              <a:rPr lang="sk-SK" dirty="0"/>
              <a:t>Nech </a:t>
            </a:r>
            <a:r>
              <a:rPr lang="sk-SK" b="1" dirty="0">
                <a:solidFill>
                  <a:srgbClr val="FF0000"/>
                </a:solidFill>
              </a:rPr>
              <a:t>duša, ktorá k týmto veciam prišla</a:t>
            </a:r>
            <a:r>
              <a:rPr lang="sk-SK" dirty="0"/>
              <a:t>, </a:t>
            </a:r>
            <a:r>
              <a:rPr lang="sk-SK" u="sng" dirty="0"/>
              <a:t>vzdáva Pánovi veľkú chválu</a:t>
            </a:r>
            <a:r>
              <a:rPr lang="sk-SK" dirty="0"/>
              <a:t> a nech jej </a:t>
            </a:r>
            <a:r>
              <a:rPr lang="sk-SK" dirty="0" smtClean="0"/>
              <a:t>udelí Pán </a:t>
            </a:r>
            <a:r>
              <a:rPr lang="sk-SK" dirty="0"/>
              <a:t>telesné sily, aby mohla </a:t>
            </a:r>
            <a:r>
              <a:rPr lang="sk-SK" u="sng" dirty="0"/>
              <a:t>konať pokánie </a:t>
            </a:r>
            <a:r>
              <a:rPr lang="sk-SK" dirty="0"/>
              <a:t>alebo keď jej dal vzdelanie a talenty a slobodu aby o tom </a:t>
            </a:r>
            <a:r>
              <a:rPr lang="sk-SK" u="sng" dirty="0" smtClean="0"/>
              <a:t>kázala,</a:t>
            </a:r>
            <a:r>
              <a:rPr lang="sk-SK" u="sng" dirty="0"/>
              <a:t> vyznávala a privádzala duše k Bohu</a:t>
            </a:r>
            <a:r>
              <a:rPr lang="sk-SK" dirty="0"/>
              <a:t>. Ani nevie, </a:t>
            </a:r>
            <a:r>
              <a:rPr lang="sk-SK" dirty="0" smtClean="0"/>
              <a:t>a </a:t>
            </a:r>
            <a:r>
              <a:rPr lang="sk-SK" dirty="0"/>
              <a:t>nerozumie dobru, ktoré má, ak neskúsil čo je to nemôcť robiť nič v službe Pánovi a pritom </a:t>
            </a:r>
            <a:r>
              <a:rPr lang="sk-SK" dirty="0" smtClean="0"/>
              <a:t>neustále </a:t>
            </a:r>
            <a:r>
              <a:rPr lang="sk-SK" dirty="0"/>
              <a:t>veľa dostávať. Nech je požehnaný za všetko a nech mu vzdajú anjeli slávu.</a:t>
            </a:r>
          </a:p>
        </p:txBody>
      </p:sp>
    </p:spTree>
    <p:extLst>
      <p:ext uri="{BB962C8B-B14F-4D97-AF65-F5344CB8AC3E}">
        <p14:creationId xmlns:p14="http://schemas.microsoft.com/office/powerpoint/2010/main" val="2983720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TRETIA ČASŤ</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Terézia nadviaže dialóg s pátrom </a:t>
            </a:r>
            <a:r>
              <a:rPr lang="sk-SK" dirty="0" err="1"/>
              <a:t>García</a:t>
            </a:r>
            <a:r>
              <a:rPr lang="sk-SK" dirty="0"/>
              <a:t> </a:t>
            </a:r>
            <a:r>
              <a:rPr lang="sk-SK" dirty="0" err="1"/>
              <a:t>de</a:t>
            </a:r>
            <a:r>
              <a:rPr lang="sk-SK" dirty="0"/>
              <a:t> </a:t>
            </a:r>
            <a:r>
              <a:rPr lang="sk-SK" dirty="0" err="1" smtClean="0"/>
              <a:t>Toledo</a:t>
            </a:r>
            <a:r>
              <a:rPr lang="sk-SK" dirty="0" smtClean="0"/>
              <a:t>. </a:t>
            </a:r>
            <a:r>
              <a:rPr lang="sk-SK" dirty="0"/>
              <a:t>Nie je si istá, či drobnosti, ktoré mu podala, sú dobré. Uspokojí sa, keď ten potvrdí, že to tak chcel a aby nič nevynechala z toho, čo sa týka jasnosti a pravdy vo všetkom, na čo sa rozpomenie. Takto to spravila a je spokojná, pretože disponuje malým časovým rozpätím a chce, aby z toho, čo napísala, bol aj </a:t>
            </a:r>
            <a:r>
              <a:rPr lang="sk-SK" u="sng" dirty="0"/>
              <a:t>úžitok</a:t>
            </a:r>
            <a:r>
              <a:rPr lang="sk-SK" dirty="0"/>
              <a:t>.</a:t>
            </a:r>
          </a:p>
          <a:p>
            <a:endParaRPr lang="sk-SK" dirty="0"/>
          </a:p>
        </p:txBody>
      </p:sp>
    </p:spTree>
    <p:extLst>
      <p:ext uri="{BB962C8B-B14F-4D97-AF65-F5344CB8AC3E}">
        <p14:creationId xmlns:p14="http://schemas.microsoft.com/office/powerpoint/2010/main" val="20916847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Použitá literatúra</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85000" lnSpcReduction="10000"/>
          </a:bodyPr>
          <a:lstStyle/>
          <a:p>
            <a:r>
              <a:rPr lang="sk-SK" dirty="0"/>
              <a:t>SANTA TERESA, </a:t>
            </a:r>
            <a:r>
              <a:rPr lang="sk-SK" dirty="0" err="1"/>
              <a:t>Libro</a:t>
            </a:r>
            <a:r>
              <a:rPr lang="sk-SK" dirty="0"/>
              <a:t> </a:t>
            </a:r>
            <a:r>
              <a:rPr lang="sk-SK" dirty="0" err="1"/>
              <a:t>de</a:t>
            </a:r>
            <a:r>
              <a:rPr lang="sk-SK" dirty="0"/>
              <a:t> la Vida, s. 3-414. In SANTA TERESA, </a:t>
            </a:r>
            <a:r>
              <a:rPr lang="sk-SK" i="1" dirty="0" err="1"/>
              <a:t>Obras</a:t>
            </a:r>
            <a:r>
              <a:rPr lang="sk-SK" i="1" dirty="0"/>
              <a:t> </a:t>
            </a:r>
            <a:r>
              <a:rPr lang="sk-SK" i="1" dirty="0" err="1"/>
              <a:t>Completas</a:t>
            </a:r>
            <a:r>
              <a:rPr lang="sk-SK" i="1" dirty="0"/>
              <a:t>. </a:t>
            </a:r>
            <a:r>
              <a:rPr lang="sk-SK" dirty="0" err="1"/>
              <a:t>Séptima</a:t>
            </a:r>
            <a:r>
              <a:rPr lang="sk-SK" dirty="0"/>
              <a:t> </a:t>
            </a:r>
            <a:r>
              <a:rPr lang="sk-SK" dirty="0" err="1"/>
              <a:t>Edición</a:t>
            </a:r>
            <a:r>
              <a:rPr lang="sk-SK" dirty="0"/>
              <a:t> </a:t>
            </a:r>
            <a:r>
              <a:rPr lang="sk-SK" dirty="0" err="1"/>
              <a:t>preparada</a:t>
            </a:r>
            <a:r>
              <a:rPr lang="sk-SK" dirty="0"/>
              <a:t> </a:t>
            </a:r>
            <a:r>
              <a:rPr lang="sk-SK" dirty="0" err="1"/>
              <a:t>por</a:t>
            </a:r>
            <a:r>
              <a:rPr lang="sk-SK" dirty="0"/>
              <a:t> </a:t>
            </a:r>
            <a:r>
              <a:rPr lang="sk-SK" dirty="0" err="1"/>
              <a:t>Tomás</a:t>
            </a:r>
            <a:r>
              <a:rPr lang="sk-SK" dirty="0"/>
              <a:t> </a:t>
            </a:r>
            <a:r>
              <a:rPr lang="sk-SK" dirty="0" err="1"/>
              <a:t>Alvarez</a:t>
            </a:r>
            <a:r>
              <a:rPr lang="sk-SK" dirty="0"/>
              <a:t>, </a:t>
            </a:r>
            <a:r>
              <a:rPr lang="sk-SK" dirty="0" err="1"/>
              <a:t>Burgos</a:t>
            </a:r>
            <a:r>
              <a:rPr lang="sk-SK" dirty="0"/>
              <a:t> : </a:t>
            </a:r>
            <a:r>
              <a:rPr lang="sk-SK" dirty="0" err="1"/>
              <a:t>Editorial</a:t>
            </a:r>
            <a:r>
              <a:rPr lang="sk-SK" dirty="0"/>
              <a:t> Monte </a:t>
            </a:r>
            <a:r>
              <a:rPr lang="sk-SK" dirty="0" err="1"/>
              <a:t>Carmelo</a:t>
            </a:r>
            <a:r>
              <a:rPr lang="sk-SK" dirty="0"/>
              <a:t>, 1994</a:t>
            </a:r>
            <a:r>
              <a:rPr lang="sk-SK" baseline="30000" dirty="0"/>
              <a:t>7</a:t>
            </a:r>
            <a:r>
              <a:rPr lang="sk-SK" dirty="0"/>
              <a:t>, 1418 s. ISBN 84-7239-282-1.</a:t>
            </a:r>
          </a:p>
          <a:p>
            <a:r>
              <a:rPr lang="sk-SK" dirty="0"/>
              <a:t>SANTA TERESA, </a:t>
            </a:r>
            <a:r>
              <a:rPr lang="sk-SK" i="1" dirty="0" err="1"/>
              <a:t>Obras</a:t>
            </a:r>
            <a:r>
              <a:rPr lang="sk-SK" i="1" dirty="0"/>
              <a:t> </a:t>
            </a:r>
            <a:r>
              <a:rPr lang="sk-SK" i="1" dirty="0" err="1"/>
              <a:t>Completas</a:t>
            </a:r>
            <a:r>
              <a:rPr lang="sk-SK" i="1" dirty="0"/>
              <a:t>. </a:t>
            </a:r>
            <a:r>
              <a:rPr lang="sk-SK" dirty="0" err="1"/>
              <a:t>Séptima</a:t>
            </a:r>
            <a:r>
              <a:rPr lang="sk-SK" dirty="0"/>
              <a:t> </a:t>
            </a:r>
            <a:r>
              <a:rPr lang="sk-SK" dirty="0" err="1"/>
              <a:t>Edición</a:t>
            </a:r>
            <a:r>
              <a:rPr lang="sk-SK" dirty="0"/>
              <a:t> </a:t>
            </a:r>
            <a:r>
              <a:rPr lang="sk-SK" dirty="0" err="1"/>
              <a:t>preparada</a:t>
            </a:r>
            <a:r>
              <a:rPr lang="sk-SK" dirty="0"/>
              <a:t> </a:t>
            </a:r>
            <a:r>
              <a:rPr lang="sk-SK" dirty="0" err="1"/>
              <a:t>por</a:t>
            </a:r>
            <a:r>
              <a:rPr lang="sk-SK" dirty="0"/>
              <a:t> </a:t>
            </a:r>
            <a:r>
              <a:rPr lang="sk-SK" dirty="0" err="1"/>
              <a:t>Tomás</a:t>
            </a:r>
            <a:r>
              <a:rPr lang="sk-SK" dirty="0"/>
              <a:t> </a:t>
            </a:r>
            <a:r>
              <a:rPr lang="sk-SK" dirty="0" err="1"/>
              <a:t>Alvarez</a:t>
            </a:r>
            <a:r>
              <a:rPr lang="sk-SK" dirty="0"/>
              <a:t>, </a:t>
            </a:r>
            <a:r>
              <a:rPr lang="sk-SK" dirty="0" err="1"/>
              <a:t>Burgos</a:t>
            </a:r>
            <a:r>
              <a:rPr lang="sk-SK" dirty="0"/>
              <a:t> : </a:t>
            </a:r>
            <a:r>
              <a:rPr lang="sk-SK" dirty="0" err="1"/>
              <a:t>Editorial</a:t>
            </a:r>
            <a:r>
              <a:rPr lang="sk-SK" dirty="0"/>
              <a:t> Monte </a:t>
            </a:r>
            <a:r>
              <a:rPr lang="sk-SK" dirty="0" err="1"/>
              <a:t>Carmelo</a:t>
            </a:r>
            <a:r>
              <a:rPr lang="sk-SK" dirty="0"/>
              <a:t>, 1994</a:t>
            </a:r>
            <a:r>
              <a:rPr lang="sk-SK" baseline="30000" dirty="0"/>
              <a:t>7</a:t>
            </a:r>
            <a:r>
              <a:rPr lang="sk-SK" dirty="0"/>
              <a:t>, 1418 s. ISBN 84-7239-282-1.</a:t>
            </a:r>
          </a:p>
          <a:p>
            <a:r>
              <a:rPr lang="sk-SK" dirty="0"/>
              <a:t>SANTA TERESA DE JESÚS, </a:t>
            </a:r>
            <a:r>
              <a:rPr lang="sk-SK" i="1" dirty="0" err="1"/>
              <a:t>Libro</a:t>
            </a:r>
            <a:r>
              <a:rPr lang="sk-SK" i="1" dirty="0"/>
              <a:t> </a:t>
            </a:r>
            <a:r>
              <a:rPr lang="sk-SK" i="1" dirty="0" err="1"/>
              <a:t>de</a:t>
            </a:r>
            <a:r>
              <a:rPr lang="sk-SK" i="1" dirty="0"/>
              <a:t> la Vida. </a:t>
            </a:r>
            <a:r>
              <a:rPr lang="sk-SK" dirty="0" err="1"/>
              <a:t>Editión</a:t>
            </a:r>
            <a:r>
              <a:rPr lang="sk-SK" dirty="0"/>
              <a:t> </a:t>
            </a:r>
            <a:r>
              <a:rPr lang="sk-SK" dirty="0" err="1"/>
              <a:t>preparada</a:t>
            </a:r>
            <a:r>
              <a:rPr lang="sk-SK" dirty="0"/>
              <a:t> </a:t>
            </a:r>
            <a:r>
              <a:rPr lang="sk-SK" dirty="0" err="1"/>
              <a:t>por</a:t>
            </a:r>
            <a:r>
              <a:rPr lang="sk-SK" dirty="0"/>
              <a:t> TOMAS ALVAREZ. (3.</a:t>
            </a:r>
            <a:r>
              <a:rPr lang="sk-SK" baseline="30000" dirty="0"/>
              <a:t>a </a:t>
            </a:r>
            <a:r>
              <a:rPr lang="sk-SK" dirty="0"/>
              <a:t> </a:t>
            </a:r>
            <a:r>
              <a:rPr lang="sk-SK" dirty="0" err="1"/>
              <a:t>edición</a:t>
            </a:r>
            <a:r>
              <a:rPr lang="sk-SK" dirty="0"/>
              <a:t>), 563 p. </a:t>
            </a:r>
            <a:r>
              <a:rPr lang="sk-SK" dirty="0" err="1"/>
              <a:t>Burgos</a:t>
            </a:r>
            <a:r>
              <a:rPr lang="sk-SK" dirty="0"/>
              <a:t> : Monte </a:t>
            </a:r>
            <a:r>
              <a:rPr lang="sk-SK" dirty="0" err="1"/>
              <a:t>Carmelo</a:t>
            </a:r>
            <a:r>
              <a:rPr lang="sk-SK" dirty="0"/>
              <a:t>, 19</a:t>
            </a:r>
            <a:r>
              <a:rPr lang="es-ES" dirty="0"/>
              <a:t>91. ISBN 84 7239 112 4.</a:t>
            </a:r>
            <a:endParaRPr lang="sk-SK" dirty="0"/>
          </a:p>
          <a:p>
            <a:endParaRPr lang="sk-SK" dirty="0"/>
          </a:p>
        </p:txBody>
      </p:sp>
    </p:spTree>
    <p:extLst>
      <p:ext uri="{BB962C8B-B14F-4D97-AF65-F5344CB8AC3E}">
        <p14:creationId xmlns:p14="http://schemas.microsoft.com/office/powerpoint/2010/main" val="1003349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sk-SK"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Ďakujem za pozornosť!</a:t>
            </a:r>
            <a:endParaRPr lang="sk-SK"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endParaRPr lang="sk-SK" dirty="0" smtClean="0"/>
          </a:p>
          <a:p>
            <a:endParaRPr lang="sk-SK" dirty="0" smtClean="0"/>
          </a:p>
          <a:p>
            <a:endParaRPr lang="sk-SK" dirty="0"/>
          </a:p>
          <a:p>
            <a:endParaRPr lang="sk-SK" dirty="0" smtClean="0"/>
          </a:p>
          <a:p>
            <a:endParaRPr lang="sk-SK" dirty="0"/>
          </a:p>
          <a:p>
            <a:r>
              <a:rPr lang="sk-SK"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Sr</a:t>
            </a: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Dominika Alžbeta Dufferová</a:t>
            </a:r>
          </a:p>
          <a:p>
            <a:r>
              <a:rPr lang="sk-SK" dirty="0" err="1" smtClean="0"/>
              <a:t>alzbeta.dufferova@gmail.com</a:t>
            </a:r>
            <a:endParaRPr lang="sk-SK" dirty="0"/>
          </a:p>
        </p:txBody>
      </p:sp>
    </p:spTree>
    <p:extLst>
      <p:ext uri="{BB962C8B-B14F-4D97-AF65-F5344CB8AC3E}">
        <p14:creationId xmlns:p14="http://schemas.microsoft.com/office/powerpoint/2010/main" val="233693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ÚVOD</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sz="3600" b="1" dirty="0"/>
              <a:t>30. kapitola, ktorú predstavujeme, nám pomôže vniknúť do </a:t>
            </a:r>
            <a:r>
              <a:rPr lang="sk-SK" sz="3600" b="1" dirty="0" smtClean="0"/>
              <a:t>duchovného sveta Terézie a </a:t>
            </a:r>
            <a:r>
              <a:rPr lang="sk-SK" sz="3600" b="1" dirty="0"/>
              <a:t>aby sme sa stali svedkami jej vnútornej skleslosti a bezútešnosti s temným pozadím depresívnych stavov a situácií bezmocnosti. Má tri hlavné </a:t>
            </a:r>
            <a:r>
              <a:rPr lang="sk-SK" sz="3600" b="1" dirty="0" smtClean="0"/>
              <a:t>časti</a:t>
            </a:r>
            <a:r>
              <a:rPr lang="sk-SK" dirty="0" smtClean="0"/>
              <a:t>.</a:t>
            </a:r>
          </a:p>
          <a:p>
            <a:r>
              <a:rPr lang="sk-SK" dirty="0"/>
              <a:t>Chronologicky ide o roky 1560 – 1562, stretnutie s Petrom z </a:t>
            </a:r>
            <a:r>
              <a:rPr lang="sk-SK" dirty="0" err="1"/>
              <a:t>Alcantary</a:t>
            </a:r>
            <a:r>
              <a:rPr lang="sk-SK" dirty="0"/>
              <a:t> sa pravdepodobne uskutočnilo v lete roku 1560</a:t>
            </a:r>
          </a:p>
        </p:txBody>
      </p:sp>
    </p:spTree>
    <p:extLst>
      <p:ext uri="{BB962C8B-B14F-4D97-AF65-F5344CB8AC3E}">
        <p14:creationId xmlns:p14="http://schemas.microsoft.com/office/powerpoint/2010/main" val="34241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PRVÁ ČASŤ</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V čase skúšok, tmy a opustenia Pán poslal do cesty Terézie svojho služobníka, aby jej dal potrebné svetlo a uistil ju o svojej starostlivosti. Brat </a:t>
            </a:r>
            <a:r>
              <a:rPr lang="sk-SK" b="1" dirty="0"/>
              <a:t>Peter z </a:t>
            </a:r>
            <a:r>
              <a:rPr lang="sk-SK" b="1" dirty="0" err="1"/>
              <a:t>Alcantary</a:t>
            </a:r>
            <a:r>
              <a:rPr lang="sk-SK" b="1" dirty="0"/>
              <a:t> </a:t>
            </a:r>
            <a:r>
              <a:rPr lang="sk-SK" dirty="0"/>
              <a:t>bol františkán a už za svojho pozemského života sa preslávil neobyčajnou prísnosťou voči sebe v pokání z lásky k Bohu. Objavil sa v okamihu, kedy Terézia najviac potrebovala útechu a uistenie o pravosti a božskom pôvode svojich nezvyčajných zážitkov, na ktorých jej Pán doprial účasť. Mala sa stať matkou novej spirituality pre budúce pokolenia.</a:t>
            </a:r>
          </a:p>
          <a:p>
            <a:endParaRPr lang="sk-SK" dirty="0"/>
          </a:p>
        </p:txBody>
      </p:sp>
    </p:spTree>
    <p:extLst>
      <p:ext uri="{BB962C8B-B14F-4D97-AF65-F5344CB8AC3E}">
        <p14:creationId xmlns:p14="http://schemas.microsoft.com/office/powerpoint/2010/main" val="211777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Zvláštny kríž, spojený so slasťou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smtClean="0"/>
              <a:t>Terézia </a:t>
            </a:r>
            <a:r>
              <a:rPr lang="sk-SK" dirty="0"/>
              <a:t>nič nezmohla voči obrovským vlnám, ktoré sa drali z jej vnútra. Mala z nich strach. Nechápala </a:t>
            </a:r>
            <a:r>
              <a:rPr lang="sk-SK" b="1" dirty="0"/>
              <a:t>ako je možné, že veľké telesné utrpenie môže pretrvávať spolu s veľkou duchovnou slasťou</a:t>
            </a:r>
            <a:r>
              <a:rPr lang="sk-SK" dirty="0"/>
              <a:t>. Neraz </a:t>
            </a:r>
            <a:r>
              <a:rPr lang="sk-SK" u="sng" dirty="0"/>
              <a:t>ju to zneistilo</a:t>
            </a:r>
            <a:r>
              <a:rPr lang="sk-SK" dirty="0"/>
              <a:t>, priznáva. Neprestávala sa usilovať o odpor, ale nič tým nezmohla, len sa unavila. Snažila </a:t>
            </a:r>
            <a:r>
              <a:rPr lang="sk-SK" u="sng" dirty="0"/>
              <a:t>sa obrániť s krížom, ktorým náš Pán obránil všetkých</a:t>
            </a:r>
            <a:r>
              <a:rPr lang="sk-SK" dirty="0"/>
              <a:t>. Vnímala celkom jasne, že jej nik nerozumel. Nikomu o tom nemohla hovoriť, iba ak spovedníkovi, lebo by ju hneď mali za málo pokornú – mierne povedané.</a:t>
            </a:r>
          </a:p>
          <a:p>
            <a:endParaRPr lang="sk-SK" dirty="0"/>
          </a:p>
        </p:txBody>
      </p:sp>
    </p:spTree>
    <p:extLst>
      <p:ext uri="{BB962C8B-B14F-4D97-AF65-F5344CB8AC3E}">
        <p14:creationId xmlns:p14="http://schemas.microsoft.com/office/powerpoint/2010/main" val="48157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Úľava prostredníctvom Pánovho svätého služobníka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err="1" smtClean="0"/>
              <a:t>Fray</a:t>
            </a:r>
            <a:r>
              <a:rPr lang="sk-SK" dirty="0" smtClean="0"/>
              <a:t> Peter z </a:t>
            </a:r>
            <a:r>
              <a:rPr lang="sk-SK" dirty="0" err="1" smtClean="0"/>
              <a:t>Alcantary</a:t>
            </a:r>
            <a:r>
              <a:rPr lang="sk-SK" dirty="0" smtClean="0"/>
              <a:t> </a:t>
            </a:r>
            <a:r>
              <a:rPr lang="sk-SK" dirty="0"/>
              <a:t>bez prerušenia nosil dvadsať rokov </a:t>
            </a:r>
            <a:r>
              <a:rPr lang="sk-SK" dirty="0" err="1"/>
              <a:t>silícium</a:t>
            </a:r>
            <a:r>
              <a:rPr lang="sk-SK" dirty="0"/>
              <a:t> a ktorý okrem iného je autorom kníh, ktoré sa v časoch sv. Terézie hojne čítali. Pravdepodobne šlo o  dielo </a:t>
            </a:r>
            <a:r>
              <a:rPr lang="sk-SK" i="1" dirty="0"/>
              <a:t>Pojednávanie o modlitbe a meditácii</a:t>
            </a:r>
            <a:r>
              <a:rPr lang="sk-SK" dirty="0"/>
              <a:t> (Lisabon 1557-1559) a rôzne iné menšie pojednávania publikované v Lisabone v roku 1560, ako </a:t>
            </a:r>
            <a:r>
              <a:rPr lang="sk-SK" i="1" dirty="0"/>
              <a:t>Krátky úvod pre tých, čo začínajú slúžiť Bohu, Tri veci, ktoré má činiť ten, čo chce byť spasený, Najzbožnejšia modlitba, Prosba o zvláštnu lásku k Bohu</a:t>
            </a:r>
            <a:r>
              <a:rPr lang="sk-SK" dirty="0"/>
              <a:t>.</a:t>
            </a:r>
          </a:p>
        </p:txBody>
      </p:sp>
    </p:spTree>
    <p:extLst>
      <p:ext uri="{BB962C8B-B14F-4D97-AF65-F5344CB8AC3E}">
        <p14:creationId xmlns:p14="http://schemas.microsoft.com/office/powerpoint/2010/main" val="3516918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Doña</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Guiomar</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de</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Ulloa</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p>
        </p:txBody>
      </p:sp>
      <p:sp>
        <p:nvSpPr>
          <p:cNvPr id="3" name="Zástupný symbol obsahu 2"/>
          <p:cNvSpPr>
            <a:spLocks noGrp="1"/>
          </p:cNvSpPr>
          <p:nvPr>
            <p:ph idx="1"/>
          </p:nvPr>
        </p:nvSpPr>
        <p:spPr/>
        <p:txBody>
          <a:bodyPr>
            <a:normAutofit fontScale="92500" lnSpcReduction="20000"/>
          </a:bodyPr>
          <a:lstStyle/>
          <a:p>
            <a:r>
              <a:rPr lang="sk-SK" dirty="0" smtClean="0"/>
              <a:t>Dozvedela sa o</a:t>
            </a:r>
            <a:r>
              <a:rPr lang="sk-SK" dirty="0"/>
              <a:t> pobyte chýrneho františkána. Vypýtala všetky potrebné povolenia a zabezpečila stretnutie oboch svätých, lebo dobre vedela o zármutku, ktorý doľahol na Teréziu i tom ako si všetci mysleli, že to má od diabla. Terézia píše, že Pán </a:t>
            </a:r>
            <a:r>
              <a:rPr lang="sk-SK" dirty="0" smtClean="0"/>
              <a:t>jej dal </a:t>
            </a:r>
            <a:r>
              <a:rPr lang="sk-SK" dirty="0"/>
              <a:t>svetlo v tom, čo učení ignorovali, dokonca, že jej Pán dával účasť na milostiach, ktoré udeľoval jej samej s dôležitými upozorneniami pre jej dušu. Slovom, táto jej priateľka bez jej vedomia vybavila s provinciálom, aby k nej mohla ísť </a:t>
            </a:r>
            <a:r>
              <a:rPr lang="sk-SK" b="1" dirty="0"/>
              <a:t>na osem dní</a:t>
            </a:r>
            <a:r>
              <a:rPr lang="sk-SK" dirty="0" smtClean="0"/>
              <a:t>.</a:t>
            </a:r>
            <a:endParaRPr lang="sk-SK" dirty="0"/>
          </a:p>
        </p:txBody>
      </p:sp>
    </p:spTree>
    <p:extLst>
      <p:ext uri="{BB962C8B-B14F-4D97-AF65-F5344CB8AC3E}">
        <p14:creationId xmlns:p14="http://schemas.microsoft.com/office/powerpoint/2010/main" val="1694511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Fray</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Peter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z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Alcantary</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smtClean="0"/>
              <a:t>Terézia </a:t>
            </a:r>
            <a:r>
              <a:rPr lang="sk-SK" dirty="0"/>
              <a:t>sa stretla so svätcom a dôverne mu vyrozprávala svoje duševné rozpoloženie a nič pred ním nezatajila. Hneď vycítila, že presne vie o čom mu hovorí a že veci pozná z vlastnej skúsenosti. Poznamenáva, že vtedy ešte seba nechápala tak ako teraz, lebo ešte nemala dar rozumieť udeleným Božím milostiam a ešte menej ich niekomu vysvetliť. Spomeňme si, ako Terézia učí. Jedna milosť je dostať nejaký dar, iná pochopiť ho a ešte iná, vedieť ho zrozumiteľne opísať a vysvetliť druhým.</a:t>
            </a:r>
          </a:p>
        </p:txBody>
      </p:sp>
    </p:spTree>
    <p:extLst>
      <p:ext uri="{BB962C8B-B14F-4D97-AF65-F5344CB8AC3E}">
        <p14:creationId xmlns:p14="http://schemas.microsoft.com/office/powerpoint/2010/main" val="580018358"/>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570</Words>
  <Application>Microsoft Office PowerPoint</Application>
  <PresentationFormat>Prezentácia na obrazovke (4:3)</PresentationFormat>
  <Paragraphs>98</Paragraphs>
  <Slides>35</Slides>
  <Notes>0</Notes>
  <HiddenSlides>0</HiddenSlides>
  <MMClips>0</MMClips>
  <ScaleCrop>false</ScaleCrop>
  <HeadingPairs>
    <vt:vector size="4" baseType="variant">
      <vt:variant>
        <vt:lpstr>Motív</vt:lpstr>
      </vt:variant>
      <vt:variant>
        <vt:i4>1</vt:i4>
      </vt:variant>
      <vt:variant>
        <vt:lpstr>Nadpisy snímok</vt:lpstr>
      </vt:variant>
      <vt:variant>
        <vt:i4>35</vt:i4>
      </vt:variant>
    </vt:vector>
  </HeadingPairs>
  <TitlesOfParts>
    <vt:vector size="36" baseType="lpstr">
      <vt:lpstr>Motív Office</vt:lpstr>
      <vt:lpstr> Veľké pokušenia a vnútorná námaha pri stúpaní na vrchol, pomoc svätého Petra z Alcantary – 30. kapitola Knihy života Terézie Veľkej </vt:lpstr>
      <vt:lpstr>OBSAH</vt:lpstr>
      <vt:lpstr>Anotácia</vt:lpstr>
      <vt:lpstr>ÚVOD</vt:lpstr>
      <vt:lpstr>PRVÁ ČASŤ</vt:lpstr>
      <vt:lpstr>Zvláštny kríž, spojený so slasťou </vt:lpstr>
      <vt:lpstr> Úľava prostredníctvom Pánovho svätého služobníka </vt:lpstr>
      <vt:lpstr>Doña Guiomar de Ulloa </vt:lpstr>
      <vt:lpstr>Fray Peter z Alcantary</vt:lpstr>
      <vt:lpstr>Pri tomto stretnutí </vt:lpstr>
      <vt:lpstr>František Salcedo prehovorí so spovedníkom</vt:lpstr>
      <vt:lpstr>DRUHÁ ČASŤ </vt:lpstr>
      <vt:lpstr>Falošná pokora</vt:lpstr>
      <vt:lpstr>Pravá pokora</vt:lpstr>
      <vt:lpstr>Falošná pokora</vt:lpstr>
      <vt:lpstr>Zahrávanie s dušou ako s loptou </vt:lpstr>
      <vt:lpstr>Spôsob zvláštneho utrpenia</vt:lpstr>
      <vt:lpstr>Utrpenie z pekla – opora vo vieru Cirkvi</vt:lpstr>
      <vt:lpstr>Nepomáha ani čítanie, ani rozhovor</vt:lpstr>
      <vt:lpstr>Útecha a pomoc v spovedi</vt:lpstr>
      <vt:lpstr> Drobné svetlá a útechy v časoch trápenia a neistoty </vt:lpstr>
      <vt:lpstr>Sila svätého prijímania</vt:lpstr>
      <vt:lpstr>Sila Pánovho slova</vt:lpstr>
      <vt:lpstr>Zlato v ohnivej peci</vt:lpstr>
      <vt:lpstr>Vidieť svoju nízkosť neškodí</vt:lpstr>
      <vt:lpstr>Rozzúrený rozum a kontemplácia</vt:lpstr>
      <vt:lpstr>Ďalší druh utrpenia</vt:lpstr>
      <vt:lpstr>Hlúposť duše</vt:lpstr>
      <vt:lpstr>Dobre napnutá plachetnica</vt:lpstr>
      <vt:lpstr>Boh udeľuje dary komu chce a ako chce</vt:lpstr>
      <vt:lpstr>Veľký oheň</vt:lpstr>
      <vt:lpstr>Čo ak duša nemá síl nosiť drevo</vt:lpstr>
      <vt:lpstr>TRETIA ČASŤ</vt:lpstr>
      <vt:lpstr>Použitá literatúra</vt:lpstr>
      <vt:lpstr>  Ďakujem za pozornosť!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Veľké pokušenia a vnútorná námaha pri stúpaní na vrchol, pomoc svätého Petra z Alcantary – 30. kapitola Knihy života Terézie Veľkej</dc:title>
  <dc:creator>Uzivatel</dc:creator>
  <cp:lastModifiedBy>Uzivatel</cp:lastModifiedBy>
  <cp:revision>10</cp:revision>
  <dcterms:created xsi:type="dcterms:W3CDTF">2017-09-20T11:06:24Z</dcterms:created>
  <dcterms:modified xsi:type="dcterms:W3CDTF">2017-09-20T12:38:31Z</dcterms:modified>
</cp:coreProperties>
</file>